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2.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 id="2147484213" r:id="rId35"/>
    <p:sldMasterId id="2147484312" r:id="rId36"/>
  </p:sldMasterIdLst>
  <p:notesMasterIdLst>
    <p:notesMasterId r:id="rId88"/>
  </p:notesMasterIdLst>
  <p:handoutMasterIdLst>
    <p:handoutMasterId r:id="rId89"/>
  </p:handoutMasterIdLst>
  <p:sldIdLst>
    <p:sldId id="510" r:id="rId37"/>
    <p:sldId id="291" r:id="rId38"/>
    <p:sldId id="507" r:id="rId39"/>
    <p:sldId id="356" r:id="rId40"/>
    <p:sldId id="374" r:id="rId41"/>
    <p:sldId id="376" r:id="rId42"/>
    <p:sldId id="377" r:id="rId43"/>
    <p:sldId id="508" r:id="rId44"/>
    <p:sldId id="375" r:id="rId45"/>
    <p:sldId id="379" r:id="rId46"/>
    <p:sldId id="380" r:id="rId47"/>
    <p:sldId id="381" r:id="rId48"/>
    <p:sldId id="382" r:id="rId49"/>
    <p:sldId id="383" r:id="rId50"/>
    <p:sldId id="384" r:id="rId51"/>
    <p:sldId id="515" r:id="rId52"/>
    <p:sldId id="385" r:id="rId53"/>
    <p:sldId id="391" r:id="rId54"/>
    <p:sldId id="392" r:id="rId55"/>
    <p:sldId id="393" r:id="rId56"/>
    <p:sldId id="394" r:id="rId57"/>
    <p:sldId id="509" r:id="rId58"/>
    <p:sldId id="395" r:id="rId59"/>
    <p:sldId id="396" r:id="rId60"/>
    <p:sldId id="397" r:id="rId61"/>
    <p:sldId id="398" r:id="rId62"/>
    <p:sldId id="399" r:id="rId63"/>
    <p:sldId id="400" r:id="rId64"/>
    <p:sldId id="513" r:id="rId65"/>
    <p:sldId id="402" r:id="rId66"/>
    <p:sldId id="403" r:id="rId67"/>
    <p:sldId id="404" r:id="rId68"/>
    <p:sldId id="405" r:id="rId69"/>
    <p:sldId id="406" r:id="rId70"/>
    <p:sldId id="407" r:id="rId71"/>
    <p:sldId id="408" r:id="rId72"/>
    <p:sldId id="409" r:id="rId73"/>
    <p:sldId id="516" r:id="rId74"/>
    <p:sldId id="410" r:id="rId75"/>
    <p:sldId id="426" r:id="rId76"/>
    <p:sldId id="427" r:id="rId77"/>
    <p:sldId id="428" r:id="rId78"/>
    <p:sldId id="429" r:id="rId79"/>
    <p:sldId id="431" r:id="rId80"/>
    <p:sldId id="434" r:id="rId81"/>
    <p:sldId id="435" r:id="rId82"/>
    <p:sldId id="436" r:id="rId83"/>
    <p:sldId id="437" r:id="rId84"/>
    <p:sldId id="438" r:id="rId85"/>
    <p:sldId id="439" r:id="rId86"/>
    <p:sldId id="257" r:id="rId8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356900-651A-4AC0-8C5D-E38358FC0F01}">
          <p14:sldIdLst>
            <p14:sldId id="510"/>
            <p14:sldId id="291"/>
            <p14:sldId id="507"/>
            <p14:sldId id="356"/>
            <p14:sldId id="374"/>
            <p14:sldId id="376"/>
            <p14:sldId id="377"/>
            <p14:sldId id="508"/>
            <p14:sldId id="375"/>
            <p14:sldId id="379"/>
            <p14:sldId id="380"/>
            <p14:sldId id="381"/>
            <p14:sldId id="382"/>
            <p14:sldId id="383"/>
            <p14:sldId id="384"/>
            <p14:sldId id="515"/>
            <p14:sldId id="385"/>
            <p14:sldId id="391"/>
            <p14:sldId id="392"/>
            <p14:sldId id="393"/>
            <p14:sldId id="394"/>
            <p14:sldId id="509"/>
            <p14:sldId id="395"/>
            <p14:sldId id="396"/>
            <p14:sldId id="397"/>
            <p14:sldId id="398"/>
            <p14:sldId id="399"/>
            <p14:sldId id="400"/>
            <p14:sldId id="513"/>
            <p14:sldId id="402"/>
            <p14:sldId id="403"/>
            <p14:sldId id="404"/>
            <p14:sldId id="405"/>
            <p14:sldId id="406"/>
            <p14:sldId id="407"/>
            <p14:sldId id="408"/>
            <p14:sldId id="409"/>
            <p14:sldId id="516"/>
            <p14:sldId id="410"/>
            <p14:sldId id="426"/>
            <p14:sldId id="427"/>
            <p14:sldId id="428"/>
            <p14:sldId id="429"/>
            <p14:sldId id="431"/>
            <p14:sldId id="434"/>
            <p14:sldId id="435"/>
            <p14:sldId id="436"/>
            <p14:sldId id="437"/>
            <p14:sldId id="438"/>
            <p14:sldId id="439"/>
            <p14:sldId id="257"/>
          </p14:sldIdLst>
        </p14:section>
      </p14:sectionLst>
    </p:ex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2F2F2"/>
    <a:srgbClr val="7F7F7F"/>
    <a:srgbClr val="072726"/>
    <a:srgbClr val="333333"/>
    <a:srgbClr val="002050"/>
    <a:srgbClr val="737373"/>
    <a:srgbClr val="DC3C00"/>
    <a:srgbClr val="EEEEEE"/>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autoAdjust="0"/>
    <p:restoredTop sz="84803" autoAdjust="0"/>
  </p:normalViewPr>
  <p:slideViewPr>
    <p:cSldViewPr>
      <p:cViewPr varScale="1">
        <p:scale>
          <a:sx n="63" d="100"/>
          <a:sy n="63" d="100"/>
        </p:scale>
        <p:origin x="2853" y="45"/>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3.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6.xml"/><Relationship Id="rId47" Type="http://schemas.openxmlformats.org/officeDocument/2006/relationships/slide" Target="slides/slide11.xml"/><Relationship Id="rId50" Type="http://schemas.openxmlformats.org/officeDocument/2006/relationships/slide" Target="slides/slide14.xml"/><Relationship Id="rId55" Type="http://schemas.openxmlformats.org/officeDocument/2006/relationships/slide" Target="slides/slide19.xml"/><Relationship Id="rId63" Type="http://schemas.openxmlformats.org/officeDocument/2006/relationships/slide" Target="slides/slide27.xml"/><Relationship Id="rId68" Type="http://schemas.openxmlformats.org/officeDocument/2006/relationships/slide" Target="slides/slide32.xml"/><Relationship Id="rId76" Type="http://schemas.openxmlformats.org/officeDocument/2006/relationships/slide" Target="slides/slide40.xml"/><Relationship Id="rId84" Type="http://schemas.openxmlformats.org/officeDocument/2006/relationships/slide" Target="slides/slide48.xml"/><Relationship Id="rId89" Type="http://schemas.openxmlformats.org/officeDocument/2006/relationships/handoutMaster" Target="handoutMasters/handoutMaster1.xml"/><Relationship Id="rId7" Type="http://schemas.openxmlformats.org/officeDocument/2006/relationships/customXml" Target="../customXml/item7.xml"/><Relationship Id="rId71" Type="http://schemas.openxmlformats.org/officeDocument/2006/relationships/slide" Target="slides/slide35.xml"/><Relationship Id="rId92"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3" Type="http://schemas.openxmlformats.org/officeDocument/2006/relationships/slide" Target="slides/slide17.xml"/><Relationship Id="rId58" Type="http://schemas.openxmlformats.org/officeDocument/2006/relationships/slide" Target="slides/slide22.xml"/><Relationship Id="rId66" Type="http://schemas.openxmlformats.org/officeDocument/2006/relationships/slide" Target="slides/slide30.xml"/><Relationship Id="rId74" Type="http://schemas.openxmlformats.org/officeDocument/2006/relationships/slide" Target="slides/slide38.xml"/><Relationship Id="rId79" Type="http://schemas.openxmlformats.org/officeDocument/2006/relationships/slide" Target="slides/slide43.xml"/><Relationship Id="rId87" Type="http://schemas.openxmlformats.org/officeDocument/2006/relationships/slide" Target="slides/slide51.xml"/><Relationship Id="rId5" Type="http://schemas.openxmlformats.org/officeDocument/2006/relationships/customXml" Target="../customXml/item5.xml"/><Relationship Id="rId61" Type="http://schemas.openxmlformats.org/officeDocument/2006/relationships/slide" Target="slides/slide25.xml"/><Relationship Id="rId82" Type="http://schemas.openxmlformats.org/officeDocument/2006/relationships/slide" Target="slides/slide46.xml"/><Relationship Id="rId90" Type="http://schemas.openxmlformats.org/officeDocument/2006/relationships/commentAuthors" Target="commentAuthors.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7.xml"/><Relationship Id="rId48" Type="http://schemas.openxmlformats.org/officeDocument/2006/relationships/slide" Target="slides/slide12.xml"/><Relationship Id="rId56" Type="http://schemas.openxmlformats.org/officeDocument/2006/relationships/slide" Target="slides/slide20.xml"/><Relationship Id="rId64" Type="http://schemas.openxmlformats.org/officeDocument/2006/relationships/slide" Target="slides/slide28.xml"/><Relationship Id="rId69" Type="http://schemas.openxmlformats.org/officeDocument/2006/relationships/slide" Target="slides/slide33.xml"/><Relationship Id="rId77" Type="http://schemas.openxmlformats.org/officeDocument/2006/relationships/slide" Target="slides/slide41.xml"/><Relationship Id="rId8" Type="http://schemas.openxmlformats.org/officeDocument/2006/relationships/customXml" Target="../customXml/item8.xml"/><Relationship Id="rId51" Type="http://schemas.openxmlformats.org/officeDocument/2006/relationships/slide" Target="slides/slide15.xml"/><Relationship Id="rId72" Type="http://schemas.openxmlformats.org/officeDocument/2006/relationships/slide" Target="slides/slide36.xml"/><Relationship Id="rId80" Type="http://schemas.openxmlformats.org/officeDocument/2006/relationships/slide" Target="slides/slide44.xml"/><Relationship Id="rId85" Type="http://schemas.openxmlformats.org/officeDocument/2006/relationships/slide" Target="slides/slide49.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2.xml"/><Relationship Id="rId46" Type="http://schemas.openxmlformats.org/officeDocument/2006/relationships/slide" Target="slides/slide10.xml"/><Relationship Id="rId59" Type="http://schemas.openxmlformats.org/officeDocument/2006/relationships/slide" Target="slides/slide23.xml"/><Relationship Id="rId67" Type="http://schemas.openxmlformats.org/officeDocument/2006/relationships/slide" Target="slides/slide31.xml"/><Relationship Id="rId20" Type="http://schemas.openxmlformats.org/officeDocument/2006/relationships/customXml" Target="../customXml/item20.xml"/><Relationship Id="rId41" Type="http://schemas.openxmlformats.org/officeDocument/2006/relationships/slide" Target="slides/slide5.xml"/><Relationship Id="rId54" Type="http://schemas.openxmlformats.org/officeDocument/2006/relationships/slide" Target="slides/slide18.xml"/><Relationship Id="rId62" Type="http://schemas.openxmlformats.org/officeDocument/2006/relationships/slide" Target="slides/slide26.xml"/><Relationship Id="rId70" Type="http://schemas.openxmlformats.org/officeDocument/2006/relationships/slide" Target="slides/slide34.xml"/><Relationship Id="rId75" Type="http://schemas.openxmlformats.org/officeDocument/2006/relationships/slide" Target="slides/slide39.xml"/><Relationship Id="rId83" Type="http://schemas.openxmlformats.org/officeDocument/2006/relationships/slide" Target="slides/slide47.xml"/><Relationship Id="rId88" Type="http://schemas.openxmlformats.org/officeDocument/2006/relationships/notesMaster" Target="notesMasters/notesMaster1.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13.xml"/><Relationship Id="rId57" Type="http://schemas.openxmlformats.org/officeDocument/2006/relationships/slide" Target="slides/slide2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8.xml"/><Relationship Id="rId52" Type="http://schemas.openxmlformats.org/officeDocument/2006/relationships/slide" Target="slides/slide16.xml"/><Relationship Id="rId60" Type="http://schemas.openxmlformats.org/officeDocument/2006/relationships/slide" Target="slides/slide24.xml"/><Relationship Id="rId65" Type="http://schemas.openxmlformats.org/officeDocument/2006/relationships/slide" Target="slides/slide29.xml"/><Relationship Id="rId73" Type="http://schemas.openxmlformats.org/officeDocument/2006/relationships/slide" Target="slides/slide37.xml"/><Relationship Id="rId78" Type="http://schemas.openxmlformats.org/officeDocument/2006/relationships/slide" Target="slides/slide42.xml"/><Relationship Id="rId81" Type="http://schemas.openxmlformats.org/officeDocument/2006/relationships/slide" Target="slides/slide45.xml"/><Relationship Id="rId86" Type="http://schemas.openxmlformats.org/officeDocument/2006/relationships/slide" Target="slides/slide50.xml"/><Relationship Id="rId94"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4/12/2016 8:30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4/12/2016 8:30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6A8731A-EBC6-4AEB-8A04-30922D0B894B}" type="datetime1">
              <a:rPr lang="en-US" smtClean="0">
                <a:solidFill>
                  <a:prstClr val="black"/>
                </a:solidFill>
              </a:rPr>
              <a:t>4/12/2016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214634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EF7A34-06B2-4D5D-AD9D-2BB89658D3B3}"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06209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833019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F1CE7-EE1C-4CC9-BAF7-AE94F798F6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4274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37608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4492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9717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pPr marL="228600" indent="-228600">
              <a:buFont typeface="+mj-lt"/>
              <a:buAutoNum type="arabicPeriod"/>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138812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25327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3543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2245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27587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858800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312094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55207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07269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2113" y="690563"/>
            <a:ext cx="6149975" cy="3459162"/>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D5A5AB-9D22-4354-8089-2AE811D4E28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02655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24234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mn-cs"/>
              </a:rPr>
              <a:t>Build 2014</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00D60D-1703-4D24-8308-FEE06A50A69C}"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1256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4/12/2016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20243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4325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3087">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DF1CE7-EE1C-4CC9-BAF7-AE94F798F6D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35699191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7.xml"/><Relationship Id="rId7" Type="http://schemas.openxmlformats.org/officeDocument/2006/relationships/image" Target="../media/image1.png"/><Relationship Id="rId2" Type="http://schemas.openxmlformats.org/officeDocument/2006/relationships/customXml" Target="../../customXml/item11.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customXml" Target="../../customXml/item4.xml"/><Relationship Id="rId4" Type="http://schemas.openxmlformats.org/officeDocument/2006/relationships/customXml" Target="../../customXml/item15.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8.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31.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27.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png"/><Relationship Id="rId2" Type="http://schemas.openxmlformats.org/officeDocument/2006/relationships/customXml" Target="../../customXml/item28.xml"/><Relationship Id="rId1" Type="http://schemas.openxmlformats.org/officeDocument/2006/relationships/customXml" Target="../../customXml/item24.xml"/><Relationship Id="rId6" Type="http://schemas.openxmlformats.org/officeDocument/2006/relationships/slideMaster" Target="../slideMasters/slideMaster1.xml"/><Relationship Id="rId5" Type="http://schemas.openxmlformats.org/officeDocument/2006/relationships/customXml" Target="../../customXml/item29.xml"/><Relationship Id="rId4" Type="http://schemas.openxmlformats.org/officeDocument/2006/relationships/customXml" Target="../../customXml/item30.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png"/><Relationship Id="rId2" Type="http://schemas.openxmlformats.org/officeDocument/2006/relationships/customXml" Target="../../customXml/item32.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customXml" Target="../../customXml/item10.xml"/><Relationship Id="rId4" Type="http://schemas.openxmlformats.org/officeDocument/2006/relationships/customXml" Target="../../customXml/item2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1.xml"/><Relationship Id="rId7" Type="http://schemas.openxmlformats.org/officeDocument/2006/relationships/image" Target="../media/image2.png"/><Relationship Id="rId2" Type="http://schemas.openxmlformats.org/officeDocument/2006/relationships/customXml" Target="../../customXml/item19.xml"/><Relationship Id="rId1" Type="http://schemas.openxmlformats.org/officeDocument/2006/relationships/customXml" Target="../../customXml/item2.xml"/><Relationship Id="rId6" Type="http://schemas.openxmlformats.org/officeDocument/2006/relationships/slideMaster" Target="../slideMasters/slideMaster1.xml"/><Relationship Id="rId5" Type="http://schemas.openxmlformats.org/officeDocument/2006/relationships/customXml" Target="../../customXml/item33.xml"/><Relationship Id="rId4" Type="http://schemas.openxmlformats.org/officeDocument/2006/relationships/customXml" Target="../../customXml/item2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13.xml"/><Relationship Id="rId7" Type="http://schemas.openxmlformats.org/officeDocument/2006/relationships/image" Target="../media/image2.png"/><Relationship Id="rId2" Type="http://schemas.openxmlformats.org/officeDocument/2006/relationships/customXml" Target="../../customXml/item14.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8.xml"/><Relationship Id="rId4" Type="http://schemas.openxmlformats.org/officeDocument/2006/relationships/customXml" Target="../../customXml/item1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3.xml"/><Relationship Id="rId4" Type="http://schemas.openxmlformats.org/officeDocument/2006/relationships/image" Target="../media/image25.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8663839"/>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85938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13886794"/>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529203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2893543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26047105"/>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95922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8949623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247748299"/>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0421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089902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880034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5334811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73827323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3724215"/>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6442822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3798570621"/>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168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429474"/>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74688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9728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7024152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r" defTabSz="9320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2015 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55606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46359123"/>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4780263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55009" y="6482890"/>
            <a:ext cx="2798207" cy="372394"/>
          </a:xfrm>
          <a:prstGeom prst="rect">
            <a:avLst/>
          </a:prstGeom>
        </p:spPr>
        <p:txBody>
          <a:bodyPr/>
          <a:lstStyle/>
          <a:p>
            <a:pPr defTabSz="932563"/>
            <a:fld id="{C44DC5CD-0C54-40D2-A2C0-3B7BD0375ACC}" type="datetimeFigureOut">
              <a:rPr lang="en-US" sz="1836" smtClean="0">
                <a:solidFill>
                  <a:prstClr val="black">
                    <a:tint val="75000"/>
                  </a:prstClr>
                </a:solidFill>
              </a:rPr>
              <a:pPr defTabSz="932563"/>
              <a:t>4/12/2016</a:t>
            </a:fld>
            <a:endParaRPr lang="en-US" sz="1836">
              <a:solidFill>
                <a:prstClr val="black">
                  <a:tint val="75000"/>
                </a:prstClr>
              </a:solidFill>
            </a:endParaRPr>
          </a:p>
        </p:txBody>
      </p:sp>
      <p:sp>
        <p:nvSpPr>
          <p:cNvPr id="3" name="Footer Placeholder 2"/>
          <p:cNvSpPr>
            <a:spLocks noGrp="1"/>
          </p:cNvSpPr>
          <p:nvPr>
            <p:ph type="ftr" sz="quarter" idx="11"/>
          </p:nvPr>
        </p:nvSpPr>
        <p:spPr>
          <a:xfrm>
            <a:off x="4119583" y="6482890"/>
            <a:ext cx="4197310" cy="372394"/>
          </a:xfrm>
          <a:prstGeom prst="rect">
            <a:avLst/>
          </a:prstGeom>
        </p:spPr>
        <p:txBody>
          <a:bodyPr/>
          <a:lstStyle/>
          <a:p>
            <a:pPr defTabSz="932563"/>
            <a:endParaRPr lang="en-US" sz="1836">
              <a:solidFill>
                <a:prstClr val="black">
                  <a:tint val="75000"/>
                </a:prstClr>
              </a:solidFill>
            </a:endParaRPr>
          </a:p>
        </p:txBody>
      </p:sp>
      <p:sp>
        <p:nvSpPr>
          <p:cNvPr id="4" name="Slide Number Placeholder 3"/>
          <p:cNvSpPr>
            <a:spLocks noGrp="1"/>
          </p:cNvSpPr>
          <p:nvPr>
            <p:ph type="sldNum" sz="quarter" idx="12"/>
          </p:nvPr>
        </p:nvSpPr>
        <p:spPr>
          <a:xfrm>
            <a:off x="8783260" y="6482890"/>
            <a:ext cx="2798207" cy="372394"/>
          </a:xfrm>
          <a:prstGeom prst="rect">
            <a:avLst/>
          </a:prstGeom>
        </p:spPr>
        <p:txBody>
          <a:bodyPr/>
          <a:lstStyle/>
          <a:p>
            <a:pPr defTabSz="932563"/>
            <a:fld id="{65129387-D6F5-4164-90EA-AB5FEFC6B412}" type="slidenum">
              <a:rPr lang="en-US" sz="1836" smtClean="0">
                <a:solidFill>
                  <a:prstClr val="black">
                    <a:tint val="75000"/>
                  </a:prstClr>
                </a:solidFill>
              </a:rPr>
              <a:pPr defTabSz="932563"/>
              <a:t>‹#›</a:t>
            </a:fld>
            <a:endParaRPr lang="en-US" sz="1836">
              <a:solidFill>
                <a:prstClr val="black">
                  <a:tint val="75000"/>
                </a:prstClr>
              </a:solidFill>
            </a:endParaRPr>
          </a:p>
        </p:txBody>
      </p:sp>
    </p:spTree>
    <p:extLst>
      <p:ext uri="{BB962C8B-B14F-4D97-AF65-F5344CB8AC3E}">
        <p14:creationId xmlns:p14="http://schemas.microsoft.com/office/powerpoint/2010/main" val="25575039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30725009"/>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826480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a:t>Click to edit Master title style</a:t>
            </a:r>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9917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a:t>Click to edit Master title style</a:t>
            </a:r>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2016 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85" t="8886" b="15352"/>
          <a:stretch/>
        </p:blipFill>
        <p:spPr>
          <a:xfrm>
            <a:off x="-48127" y="-16044"/>
            <a:ext cx="12490704" cy="7029878"/>
          </a:xfrm>
          <a:prstGeom prst="rect">
            <a:avLst/>
          </a:prstGeom>
        </p:spPr>
      </p:pic>
      <p:sp>
        <p:nvSpPr>
          <p:cNvPr id="7" name="Rectangle 6"/>
          <p:cNvSpPr/>
          <p:nvPr userDrawn="1"/>
        </p:nvSpPr>
        <p:spPr bwMode="auto">
          <a:xfrm>
            <a:off x="4307802" y="737352"/>
            <a:ext cx="8128673" cy="5486400"/>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4395876" y="2583125"/>
            <a:ext cx="78577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a:t>SQL Server headline</a:t>
            </a:r>
          </a:p>
        </p:txBody>
      </p:sp>
      <p:sp>
        <p:nvSpPr>
          <p:cNvPr id="3" name="Subtitle 2"/>
          <p:cNvSpPr>
            <a:spLocks noGrp="1"/>
          </p:cNvSpPr>
          <p:nvPr>
            <p:ph type="subTitle" idx="1" hasCustomPrompt="1"/>
          </p:nvPr>
        </p:nvSpPr>
        <p:spPr>
          <a:xfrm>
            <a:off x="4395970" y="4394952"/>
            <a:ext cx="7857631"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Speaker Name</a:t>
            </a:r>
            <a:br>
              <a:rPr lang="en-US"/>
            </a:br>
            <a:r>
              <a:rPr lang="en-US"/>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7290" y="904777"/>
            <a:ext cx="1304123" cy="285764"/>
          </a:xfrm>
          <a:prstGeom prst="rect">
            <a:avLst/>
          </a:prstGeom>
        </p:spPr>
      </p:pic>
    </p:spTree>
    <p:extLst>
      <p:ext uri="{BB962C8B-B14F-4D97-AF65-F5344CB8AC3E}">
        <p14:creationId xmlns:p14="http://schemas.microsoft.com/office/powerpoint/2010/main" val="142018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142637"/>
            <a:ext cx="11228387" cy="1720381"/>
          </a:xfrm>
        </p:spPr>
        <p:txBody>
          <a:bodyPr/>
          <a:lstStyle>
            <a:lvl1pPr>
              <a:defRPr sz="5999">
                <a:solidFill>
                  <a:schemeClr val="bg1"/>
                </a:solidFill>
              </a:defRPr>
            </a:lvl1pPr>
          </a:lstStyle>
          <a:p>
            <a:r>
              <a:rPr lang="en-US"/>
              <a:t>Headline here</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Tree>
    <p:extLst>
      <p:ext uri="{BB962C8B-B14F-4D97-AF65-F5344CB8AC3E}">
        <p14:creationId xmlns:p14="http://schemas.microsoft.com/office/powerpoint/2010/main" val="122790305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1"/>
            <a:ext cx="12534900" cy="69945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8" y="284937"/>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
        <p:nvSpPr>
          <p:cNvPr id="2" name="Title 1"/>
          <p:cNvSpPr>
            <a:spLocks noGrp="1"/>
          </p:cNvSpPr>
          <p:nvPr userDrawn="1">
            <p:ph type="ctrTitle" hasCustomPrompt="1"/>
          </p:nvPr>
        </p:nvSpPr>
        <p:spPr>
          <a:xfrm>
            <a:off x="274639" y="2142637"/>
            <a:ext cx="11228387" cy="1720381"/>
          </a:xfrm>
        </p:spPr>
        <p:txBody>
          <a:bodyPr/>
          <a:lstStyle>
            <a:lvl1pPr>
              <a:defRPr sz="5999" baseline="0"/>
            </a:lvl1pPr>
          </a:lstStyle>
          <a:p>
            <a:r>
              <a:rPr lang="en-US"/>
              <a:t>Lorem ipsum</a:t>
            </a:r>
            <a:br>
              <a:rPr lang="en-US"/>
            </a:br>
            <a:r>
              <a:rPr lang="en-US"/>
              <a:t>dolor amet</a:t>
            </a:r>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spTree>
    <p:extLst>
      <p:ext uri="{BB962C8B-B14F-4D97-AF65-F5344CB8AC3E}">
        <p14:creationId xmlns:p14="http://schemas.microsoft.com/office/powerpoint/2010/main" val="2474735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1"/>
            <a:ext cx="12534900" cy="6994526"/>
          </a:xfrm>
          <a:prstGeom prst="rect">
            <a:avLst/>
          </a:prstGeom>
        </p:spPr>
      </p:pic>
      <p:sp>
        <p:nvSpPr>
          <p:cNvPr id="2" name="Title 1"/>
          <p:cNvSpPr>
            <a:spLocks noGrp="1"/>
          </p:cNvSpPr>
          <p:nvPr>
            <p:ph type="ctrTitle" hasCustomPrompt="1"/>
          </p:nvPr>
        </p:nvSpPr>
        <p:spPr>
          <a:xfrm>
            <a:off x="274639" y="2142637"/>
            <a:ext cx="11228387" cy="1720381"/>
          </a:xfrm>
        </p:spPr>
        <p:txBody>
          <a:bodyPr/>
          <a:lstStyle>
            <a:lvl1pPr>
              <a:defRPr sz="5999"/>
            </a:lvl1pPr>
          </a:lstStyle>
          <a:p>
            <a:r>
              <a:rPr lang="en-US"/>
              <a:t>Lorem ipsum</a:t>
            </a:r>
            <a:br>
              <a:rPr lang="en-US"/>
            </a:br>
            <a:r>
              <a:rPr lang="en-US"/>
              <a:t>dolor amet</a:t>
            </a:r>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a:t>Speaker Name</a:t>
            </a:r>
            <a:br>
              <a:rPr lang="en-US"/>
            </a:br>
            <a:r>
              <a:rPr lang="en-US"/>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Tree>
    <p:extLst>
      <p:ext uri="{BB962C8B-B14F-4D97-AF65-F5344CB8AC3E}">
        <p14:creationId xmlns:p14="http://schemas.microsoft.com/office/powerpoint/2010/main" val="38317548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br>
              <a:rPr lang="en-US" dirty="0"/>
            </a:br>
            <a:r>
              <a:rPr lang="en-US" dirty="0" err="1"/>
              <a:t>scing</a:t>
            </a:r>
            <a:r>
              <a:rPr lang="en-US" dirty="0"/>
              <a:t> </a:t>
            </a:r>
            <a:r>
              <a:rPr lang="en-US" dirty="0" err="1"/>
              <a:t>elit</a:t>
            </a:r>
            <a:r>
              <a:rPr lang="en-US" dirty="0"/>
              <a:t> </a:t>
            </a:r>
            <a:r>
              <a:rPr lang="en-US" dirty="0" err="1"/>
              <a:t>aenean</a:t>
            </a:r>
            <a:r>
              <a:rPr lang="en-US" dirty="0"/>
              <a:t> </a:t>
            </a:r>
            <a:r>
              <a:rPr lang="en-US" dirty="0" err="1"/>
              <a:t>massa</a:t>
            </a:r>
            <a:r>
              <a:rPr lang="en-US" dirty="0"/>
              <a:t>.</a:t>
            </a:r>
            <a:br>
              <a:rPr lang="en-US" dirty="0"/>
            </a:br>
            <a:r>
              <a:rPr lang="en-US" dirty="0"/>
              <a:t>Cum </a:t>
            </a:r>
            <a:r>
              <a:rPr lang="en-US" dirty="0" err="1"/>
              <a:t>sociis</a:t>
            </a:r>
            <a:r>
              <a:rPr lang="en-US" dirty="0"/>
              <a:t> </a:t>
            </a:r>
            <a:r>
              <a:rPr lang="en-US" dirty="0" err="1"/>
              <a:t>natoque</a:t>
            </a:r>
            <a:r>
              <a:rPr lang="en-US" dirty="0"/>
              <a: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724331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715644" y="1377431"/>
            <a:ext cx="4446194" cy="5048308"/>
          </a:xfrm>
        </p:spPr>
        <p:txBody>
          <a:bodyPr wrap="square">
            <a:normAutofit/>
          </a:bodyPr>
          <a:lstStyle>
            <a:lvl1pPr marL="0" indent="0">
              <a:spcBef>
                <a:spcPts val="1224"/>
              </a:spcBef>
              <a:buClr>
                <a:schemeClr val="tx1"/>
              </a:buClr>
              <a:buFont typeface="Wingdings" pitchFamily="2" charset="2"/>
              <a:buNone/>
              <a:defRPr sz="2652">
                <a:solidFill>
                  <a:schemeClr val="tx1"/>
                </a:solidFill>
              </a:defRPr>
            </a:lvl1pPr>
            <a:lvl2pPr marL="0" indent="0">
              <a:spcBef>
                <a:spcPts val="612"/>
              </a:spcBef>
              <a:buNone/>
              <a:defRPr sz="1836">
                <a:solidFill>
                  <a:schemeClr val="tx1"/>
                </a:solidFill>
                <a:latin typeface="+mj-lt"/>
              </a:defRPr>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p:txBody>
      </p:sp>
      <p:sp>
        <p:nvSpPr>
          <p:cNvPr id="7" name="Picture Placeholder 6"/>
          <p:cNvSpPr>
            <a:spLocks noGrp="1"/>
          </p:cNvSpPr>
          <p:nvPr>
            <p:ph type="pic" sz="quarter" idx="12" hasCustomPrompt="1"/>
          </p:nvPr>
        </p:nvSpPr>
        <p:spPr>
          <a:xfrm>
            <a:off x="275288" y="1377858"/>
            <a:ext cx="7006597" cy="5047882"/>
          </a:xfrm>
          <a:ln w="152400">
            <a:noFill/>
          </a:ln>
        </p:spPr>
        <p:txBody>
          <a:bodyPr/>
          <a:lstStyle>
            <a:lvl1pPr marL="0" indent="0">
              <a:buNone/>
              <a:defRPr/>
            </a:lvl1pPr>
          </a:lstStyle>
          <a:p>
            <a:r>
              <a:rPr lang="en-US" dirty="0"/>
              <a:t>Screen shot or image here</a:t>
            </a:r>
          </a:p>
        </p:txBody>
      </p:sp>
      <p:sp>
        <p:nvSpPr>
          <p:cNvPr id="10" name="Title 2"/>
          <p:cNvSpPr>
            <a:spLocks noGrp="1"/>
          </p:cNvSpPr>
          <p:nvPr>
            <p:ph type="title"/>
          </p:nvPr>
        </p:nvSpPr>
        <p:spPr>
          <a:xfrm>
            <a:off x="274639" y="377082"/>
            <a:ext cx="11889564" cy="917575"/>
          </a:xfrm>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77736742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76200">
            <a:solidFill>
              <a:srgbClr val="0072C6"/>
            </a:solidFill>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a:t>Click to edit code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quarter" idx="11"/>
          </p:nvPr>
        </p:nvSpPr>
        <p:spPr>
          <a:xfrm>
            <a:off x="7715645" y="1377433"/>
            <a:ext cx="4062854" cy="4923062"/>
          </a:xfrm>
        </p:spPr>
        <p:txBody>
          <a:bodyPr wrap="square">
            <a:normAutofit/>
          </a:bodyPr>
          <a:lstStyle>
            <a:lvl1pPr marL="0" indent="0">
              <a:spcBef>
                <a:spcPts val="1224"/>
              </a:spcBef>
              <a:buClr>
                <a:schemeClr val="tx1"/>
              </a:buClr>
              <a:buFont typeface="Wingdings" pitchFamily="2" charset="2"/>
              <a:buNone/>
              <a:defRPr sz="2652">
                <a:solidFill>
                  <a:srgbClr val="0072C6"/>
                </a:solidFill>
              </a:defRPr>
            </a:lvl1pPr>
            <a:lvl2pPr marL="0" indent="0">
              <a:spcBef>
                <a:spcPts val="612"/>
              </a:spcBef>
              <a:buNone/>
              <a:defRPr sz="1836">
                <a:latin typeface="+mj-lt"/>
              </a:defRPr>
            </a:lvl2pPr>
            <a:lvl3pPr marL="231730" indent="0">
              <a:buNone/>
              <a:tabLst/>
              <a:defRPr sz="2000"/>
            </a:lvl3pPr>
            <a:lvl4pPr marL="460287" indent="0">
              <a:buNone/>
              <a:defRPr/>
            </a:lvl4pPr>
            <a:lvl5pPr marL="685669" indent="0">
              <a:buNone/>
              <a:tabLst/>
              <a:defRPr/>
            </a:lvl5pPr>
          </a:lstStyle>
          <a:p>
            <a:pPr lvl="0"/>
            <a:r>
              <a:rPr lang="en-US" dirty="0"/>
              <a:t>Click to edit Master text styles</a:t>
            </a:r>
          </a:p>
          <a:p>
            <a:pPr lvl="1"/>
            <a:r>
              <a:rPr lang="en-US" dirty="0"/>
              <a:t>Second level</a:t>
            </a:r>
          </a:p>
        </p:txBody>
      </p:sp>
      <p:grpSp>
        <p:nvGrpSpPr>
          <p:cNvPr id="5" name="Group 2"/>
          <p:cNvGrpSpPr/>
          <p:nvPr userDrawn="1"/>
        </p:nvGrpSpPr>
        <p:grpSpPr>
          <a:xfrm>
            <a:off x="-1200" y="6642289"/>
            <a:ext cx="12436794" cy="360996"/>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marL="0" marR="0" lvl="0" indent="0" algn="l" defTabSz="932515" rtl="0" eaLnBrk="1" fontAlgn="auto" latinLnBrk="0" hangingPunct="1">
                <a:lnSpc>
                  <a:spcPts val="306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marL="0" marR="0" lvl="0" indent="0" algn="l" defTabSz="932055" rtl="0" eaLnBrk="1" fontAlgn="auto" latinLnBrk="0" hangingPunct="1">
                <a:lnSpc>
                  <a:spcPts val="3001"/>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a typeface="+mn-ea"/>
                <a:cs typeface="+mn-cs"/>
              </a:endParaRPr>
            </a:p>
          </p:txBody>
        </p:sp>
      </p:grpSp>
      <p:sp>
        <p:nvSpPr>
          <p:cNvPr id="8" name="Title 2"/>
          <p:cNvSpPr>
            <a:spLocks noGrp="1"/>
          </p:cNvSpPr>
          <p:nvPr>
            <p:ph type="title"/>
          </p:nvPr>
        </p:nvSpPr>
        <p:spPr>
          <a:xfrm>
            <a:off x="274639" y="377082"/>
            <a:ext cx="11889564" cy="917575"/>
          </a:xfrm>
        </p:spPr>
        <p:txBody>
          <a:bodyPr/>
          <a:lstStyle/>
          <a:p>
            <a:r>
              <a:rPr lang="en-US" dirty="0"/>
              <a:t>Click to edit Master title style</a:t>
            </a:r>
          </a:p>
        </p:txBody>
      </p:sp>
    </p:spTree>
    <p:extLst>
      <p:ext uri="{BB962C8B-B14F-4D97-AF65-F5344CB8AC3E}">
        <p14:creationId xmlns:p14="http://schemas.microsoft.com/office/powerpoint/2010/main" val="344173863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376995" y="-251205"/>
            <a:ext cx="20270504" cy="95617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userDrawn="1"/>
        </p:nvGrpSpPr>
        <p:grpSpPr>
          <a:xfrm>
            <a:off x="2516675" y="3366945"/>
            <a:ext cx="9530796" cy="3237609"/>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grpSp>
        <p:nvGrpSpPr>
          <p:cNvPr id="82" name="Group 81"/>
          <p:cNvGrpSpPr/>
          <p:nvPr userDrawn="1"/>
        </p:nvGrpSpPr>
        <p:grpSpPr>
          <a:xfrm>
            <a:off x="10167103" y="5499819"/>
            <a:ext cx="1925055" cy="4661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grpSp>
      <p:sp>
        <p:nvSpPr>
          <p:cNvPr id="90" name="Title 1"/>
          <p:cNvSpPr txBox="1">
            <a:spLocks/>
          </p:cNvSpPr>
          <p:nvPr userDrawn="1"/>
        </p:nvSpPr>
        <p:spPr>
          <a:xfrm>
            <a:off x="309896" y="340565"/>
            <a:ext cx="5244464" cy="347454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endParaRPr kumimoji="0" lang="en-US" sz="5399" b="0" i="0" u="none" strike="noStrike" kern="1200" cap="none" spc="-104" normalizeH="0" baseline="0" noProof="0" dirty="0">
              <a:ln w="3175">
                <a:noFill/>
              </a:ln>
              <a:solidFill>
                <a:srgbClr val="0072C6"/>
              </a:solidFill>
              <a:effectLst/>
              <a:uLnTx/>
              <a:uFillTx/>
              <a:latin typeface="Segoe UI Light"/>
              <a:ea typeface="+mn-ea"/>
              <a:cs typeface="Segoe UI" pitchFamily="34" charset="0"/>
            </a:endParaRPr>
          </a:p>
        </p:txBody>
      </p:sp>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274639" y="34984"/>
            <a:ext cx="5364246" cy="2433673"/>
          </a:xfrm>
        </p:spPr>
        <p:txBody>
          <a:bodyPr/>
          <a:lstStyle>
            <a:lvl1pPr>
              <a:defRPr sz="4800">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3774063876"/>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639" y="377082"/>
            <a:ext cx="11889564" cy="917575"/>
          </a:xfrm>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38521778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2"/>
          <p:cNvSpPr>
            <a:spLocks noGrp="1"/>
          </p:cNvSpPr>
          <p:nvPr>
            <p:ph type="title"/>
          </p:nvPr>
        </p:nvSpPr>
        <p:spPr>
          <a:xfrm>
            <a:off x="274639" y="377082"/>
            <a:ext cx="11889564" cy="917575"/>
          </a:xfrm>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2058311575"/>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7742852"/>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05381259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a:t>Presentation title</a:t>
            </a:r>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4488" baseline="0">
                <a:solidFill>
                  <a:schemeClr val="tx1"/>
                </a:solidFill>
              </a:defRPr>
            </a:lvl1pPr>
          </a:lstStyle>
          <a:p>
            <a:r>
              <a:rPr lang="en-US" dirty="0"/>
              <a:t>Lorem ipsum dolor sit</a:t>
            </a:r>
            <a:br>
              <a:rPr lang="en-US" dirty="0"/>
            </a:br>
            <a:r>
              <a:rPr lang="en-US" dirty="0" err="1"/>
              <a:t>amet</a:t>
            </a:r>
            <a:r>
              <a:rPr lang="en-US" dirty="0"/>
              <a:t>, </a:t>
            </a:r>
            <a:r>
              <a:rPr lang="en-US" dirty="0" err="1"/>
              <a:t>consectetuer</a:t>
            </a:r>
            <a:r>
              <a:rPr lang="en-US" dirty="0"/>
              <a:t> </a:t>
            </a:r>
            <a:r>
              <a:rPr lang="en-US" dirty="0" err="1"/>
              <a:t>adipi</a:t>
            </a:r>
            <a:r>
              <a:rPr lang="en-US" dirty="0"/>
              <a: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98927011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42642352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07014018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088445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4488" baseline="0">
                <a:solidFill>
                  <a:schemeClr val="tx1"/>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9180335"/>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2" name="Footer Placeholder 1"/>
          <p:cNvSpPr>
            <a:spLocks noGrp="1"/>
          </p:cNvSpPr>
          <p:nvPr>
            <p:ph type="ftr" sz="quarter" idx="12"/>
          </p:nvPr>
        </p:nvSpPr>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2557306189"/>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4"/>
          <p:cNvSpPr>
            <a:spLocks noGrp="1"/>
          </p:cNvSpPr>
          <p:nvPr>
            <p:ph type="body" sz="quarter" idx="11"/>
          </p:nvPr>
        </p:nvSpPr>
        <p:spPr>
          <a:xfrm>
            <a:off x="274640" y="355513"/>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49685729"/>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a:t>Click icon to add picture</a:t>
            </a:r>
          </a:p>
        </p:txBody>
      </p:sp>
      <p:sp>
        <p:nvSpPr>
          <p:cNvPr id="2" name="Title 1"/>
          <p:cNvSpPr>
            <a:spLocks noGrp="1"/>
          </p:cNvSpPr>
          <p:nvPr>
            <p:ph type="title"/>
          </p:nvPr>
        </p:nvSpPr>
        <p:spPr>
          <a:xfrm>
            <a:off x="274639" y="752476"/>
            <a:ext cx="11612563" cy="5305084"/>
          </a:xfrm>
        </p:spPr>
        <p:txBody>
          <a:bodyPr/>
          <a:lstStyle>
            <a:lvl1pPr>
              <a:defRPr>
                <a:solidFill>
                  <a:schemeClr val="accent2"/>
                </a:solidFill>
              </a:defRPr>
            </a:lvl1pPr>
          </a:lstStyle>
          <a:p>
            <a:r>
              <a:rPr lang="en-US"/>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42832609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13735664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lang="en-US">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6829915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96502831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10" name="Text Placeholder 4"/>
          <p:cNvSpPr>
            <a:spLocks noGrp="1"/>
          </p:cNvSpPr>
          <p:nvPr>
            <p:ph type="body" sz="quarter" idx="10"/>
          </p:nvPr>
        </p:nvSpPr>
        <p:spPr>
          <a:xfrm>
            <a:off x="274820"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751081586"/>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8"/>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a:t>
            </a:r>
            <a:r>
              <a:rPr lang="en-US"/>
              <a:t>to edit </a:t>
            </a:r>
            <a:br>
              <a:rPr lang="en-US" dirty="0"/>
            </a:br>
            <a:r>
              <a:rPr lang="en-US" dirty="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a:t>Click to edit </a:t>
            </a:r>
            <a:br>
              <a:rPr lang="en-US" dirty="0"/>
            </a:br>
            <a:r>
              <a:rPr lang="en-US" dirty="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lang="en-US"/>
              <a:t>Microsoft Confidential</a:t>
            </a:r>
            <a:endParaRPr lang="en-US"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32597"/>
            <a:fld id="{27258FFF-F925-446B-8502-81C933981705}" type="slidenum">
              <a:rPr lang="en-US" smtClean="0"/>
              <a:pPr defTabSz="932597"/>
              <a:t>‹#›</a:t>
            </a:fld>
            <a:endParaRPr lang="en-US" dirty="0"/>
          </a:p>
        </p:txBody>
      </p:sp>
    </p:spTree>
    <p:extLst>
      <p:ext uri="{BB962C8B-B14F-4D97-AF65-F5344CB8AC3E}">
        <p14:creationId xmlns:p14="http://schemas.microsoft.com/office/powerpoint/2010/main" val="28026020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11150653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grpSp>
        <p:nvGrpSpPr>
          <p:cNvPr id="13" name="Group 1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9" y="2122379"/>
            <a:ext cx="11887200" cy="1828800"/>
          </a:xfrm>
        </p:spPr>
        <p:txBody>
          <a:bodyPr lIns="146304" tIns="91440" rIns="146304" bIns="91440"/>
          <a:lstStyle>
            <a:lvl1pPr marL="0" indent="0">
              <a:lnSpc>
                <a:spcPct val="90000"/>
              </a:lnSpc>
              <a:buFontTx/>
              <a:buNone/>
              <a:defRPr sz="8799" b="0">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Tree>
    <p:extLst>
      <p:ext uri="{BB962C8B-B14F-4D97-AF65-F5344CB8AC3E}">
        <p14:creationId xmlns:p14="http://schemas.microsoft.com/office/powerpoint/2010/main" val="22702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4" name="Text Placeholder 4"/>
          <p:cNvSpPr>
            <a:spLocks noGrp="1"/>
          </p:cNvSpPr>
          <p:nvPr>
            <p:ph type="body" sz="quarter" idx="13"/>
          </p:nvPr>
        </p:nvSpPr>
        <p:spPr>
          <a:xfrm>
            <a:off x="274639" y="296863"/>
            <a:ext cx="11887200" cy="1828800"/>
          </a:xfrm>
        </p:spPr>
        <p:txBody>
          <a:bodyPr lIns="146304" tIns="91440" rIns="146304" bIns="91440"/>
          <a:lstStyle>
            <a:lvl1pPr marL="0" indent="0">
              <a:lnSpc>
                <a:spcPct val="90000"/>
              </a:lnSpc>
              <a:buFontTx/>
              <a:buNone/>
              <a:defRPr sz="53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a:t>Click to edit Master text styles</a:t>
            </a:r>
          </a:p>
        </p:txBody>
      </p:sp>
    </p:spTree>
    <p:extLst>
      <p:ext uri="{BB962C8B-B14F-4D97-AF65-F5344CB8AC3E}">
        <p14:creationId xmlns:p14="http://schemas.microsoft.com/office/powerpoint/2010/main" val="321212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1992867543"/>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111575212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4602722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319928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a:t>Presentation title</a:t>
            </a:r>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Tree>
    <p:extLst>
      <p:ext uri="{BB962C8B-B14F-4D97-AF65-F5344CB8AC3E}">
        <p14:creationId xmlns:p14="http://schemas.microsoft.com/office/powerpoint/2010/main" val="1052404189"/>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dirty="0"/>
              <a:t>Click icon to add picture</a:t>
            </a:r>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799" kern="1200" spc="0" baseline="0" dirty="0" smtClean="0">
                <a:solidFill>
                  <a:schemeClr val="bg1"/>
                </a:solidFill>
                <a:latin typeface="+mj-lt"/>
                <a:ea typeface="+mn-ea"/>
                <a:cs typeface="+mn-cs"/>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bg1"/>
                </a:solidFill>
                <a:latin typeface="+mn-lt"/>
                <a:ea typeface="+mn-ea"/>
                <a:cs typeface="+mn-cs"/>
              </a:defRPr>
            </a:lvl1pPr>
          </a:lstStyle>
          <a:p>
            <a:r>
              <a:rPr lang="en-US">
                <a:solidFill>
                  <a:srgbClr val="FFFFFF"/>
                </a:solidFill>
              </a:rPr>
              <a:t>Microsoft Confidential</a:t>
            </a:r>
            <a:endParaRPr lang="en-US" dirty="0">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2510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dirty="0"/>
              <a:t>Click to edit Master title style</a:t>
            </a:r>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7703357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0" y="6632709"/>
            <a:ext cx="3938217" cy="372394"/>
          </a:xfrm>
          <a:prstGeom prst="rect">
            <a:avLst/>
          </a:prstGeom>
        </p:spPr>
        <p:txBody>
          <a:bodyPr lIns="93244" tIns="0" rIns="93244" bIns="46622" anchor="ctr"/>
          <a:lstStyle>
            <a:lvl1pPr algn="r">
              <a:defRPr sz="1499">
                <a:solidFill>
                  <a:schemeClr val="bg1"/>
                </a:solidFill>
                <a:latin typeface="+mn-lt"/>
              </a:defRPr>
            </a:lvl1pPr>
          </a:lstStyle>
          <a:p>
            <a:pPr defTabSz="1242666"/>
            <a:r>
              <a:rPr lang="en-US">
                <a:solidFill>
                  <a:prstClr val="white"/>
                </a:solidFill>
                <a:cs typeface="Arial"/>
              </a:rPr>
              <a:t>Microsoft Confidential</a:t>
            </a:r>
            <a:endParaRPr lang="en-US" dirty="0">
              <a:solidFill>
                <a:prstClr val="white"/>
              </a:solidFill>
              <a:cs typeface="Arial"/>
            </a:endParaRPr>
          </a:p>
        </p:txBody>
      </p:sp>
    </p:spTree>
    <p:extLst>
      <p:ext uri="{BB962C8B-B14F-4D97-AF65-F5344CB8AC3E}">
        <p14:creationId xmlns:p14="http://schemas.microsoft.com/office/powerpoint/2010/main" val="29157620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02725568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2757" y="332513"/>
            <a:ext cx="11375536" cy="517941"/>
          </a:xfrm>
          <a:prstGeom prst="rect">
            <a:avLst/>
          </a:prstGeom>
        </p:spPr>
        <p:txBody>
          <a:bodyPr/>
          <a:lstStyle>
            <a:lvl1pPr>
              <a:defRPr>
                <a:solidFill>
                  <a:srgbClr val="0072C6"/>
                </a:solidFill>
              </a:defRPr>
            </a:lvl1pPr>
          </a:lstStyle>
          <a:p>
            <a:r>
              <a:rPr lang="en-US" dirty="0"/>
              <a:t>Click to edit Master title style</a:t>
            </a:r>
          </a:p>
        </p:txBody>
      </p:sp>
      <p:sp>
        <p:nvSpPr>
          <p:cNvPr id="3" name="Content Placeholder 2"/>
          <p:cNvSpPr>
            <a:spLocks noGrp="1"/>
          </p:cNvSpPr>
          <p:nvPr>
            <p:ph idx="1"/>
          </p:nvPr>
        </p:nvSpPr>
        <p:spPr>
          <a:xfrm>
            <a:off x="432756" y="1480112"/>
            <a:ext cx="11607130" cy="1211668"/>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55008" y="6482891"/>
            <a:ext cx="2798207" cy="372394"/>
          </a:xfrm>
          <a:prstGeom prst="rect">
            <a:avLst/>
          </a:prstGeom>
        </p:spPr>
        <p:txBody>
          <a:bodyPr/>
          <a:lstStyle/>
          <a:p>
            <a:pPr defTabSz="699699"/>
            <a:fld id="{55CDD7E1-A646-4088-BE0C-DB49A80F5376}" type="datetimeFigureOut">
              <a:rPr lang="en-US" sz="1428" smtClean="0">
                <a:solidFill>
                  <a:srgbClr val="FFFFFF"/>
                </a:solidFill>
              </a:rPr>
              <a:pPr defTabSz="699699"/>
              <a:t>4/12/2016</a:t>
            </a:fld>
            <a:endParaRPr lang="en-US" sz="1428" dirty="0">
              <a:solidFill>
                <a:srgbClr val="FFFFFF"/>
              </a:solidFill>
            </a:endParaRPr>
          </a:p>
        </p:txBody>
      </p:sp>
      <p:sp>
        <p:nvSpPr>
          <p:cNvPr id="5" name="Footer Placeholder 4"/>
          <p:cNvSpPr>
            <a:spLocks noGrp="1"/>
          </p:cNvSpPr>
          <p:nvPr>
            <p:ph type="ftr" sz="quarter" idx="11"/>
          </p:nvPr>
        </p:nvSpPr>
        <p:spPr>
          <a:xfrm>
            <a:off x="4119584" y="6482891"/>
            <a:ext cx="4197310" cy="372394"/>
          </a:xfrm>
          <a:prstGeom prst="rect">
            <a:avLst/>
          </a:prstGeom>
        </p:spPr>
        <p:txBody>
          <a:bodyPr/>
          <a:lstStyle/>
          <a:p>
            <a:pPr defTabSz="699699"/>
            <a:endParaRPr lang="en-US" sz="1428" dirty="0">
              <a:solidFill>
                <a:srgbClr val="FFFFFF"/>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699699"/>
            <a:fld id="{F920C200-3845-4249-9FA3-EA0449FF460B}" type="slidenum">
              <a:rPr lang="en-US" sz="1428" smtClean="0">
                <a:solidFill>
                  <a:srgbClr val="FFFFFF"/>
                </a:solidFill>
              </a:rPr>
              <a:pPr defTabSz="699699"/>
              <a:t>‹#›</a:t>
            </a:fld>
            <a:endParaRPr lang="en-US" sz="1428" dirty="0">
              <a:solidFill>
                <a:srgbClr val="FFFFFF"/>
              </a:solidFill>
            </a:endParaRPr>
          </a:p>
        </p:txBody>
      </p:sp>
    </p:spTree>
    <p:extLst>
      <p:ext uri="{BB962C8B-B14F-4D97-AF65-F5344CB8AC3E}">
        <p14:creationId xmlns:p14="http://schemas.microsoft.com/office/powerpoint/2010/main" val="256514946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20403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 name="Group 2"/>
          <p:cNvGrpSpPr/>
          <p:nvPr userDrawn="1"/>
        </p:nvGrpSpPr>
        <p:grpSpPr>
          <a:xfrm>
            <a:off x="-1200" y="6642289"/>
            <a:ext cx="12436794" cy="360996"/>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marL="0" marR="0" lvl="0" indent="0" algn="l" defTabSz="932515" rtl="0" eaLnBrk="1" fontAlgn="auto" latinLnBrk="0" hangingPunct="1">
                <a:lnSpc>
                  <a:spcPts val="306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marL="0" marR="0" lvl="0" indent="0" algn="l" defTabSz="932055" rtl="0" eaLnBrk="1" fontAlgn="auto" latinLnBrk="0" hangingPunct="1">
                <a:lnSpc>
                  <a:spcPts val="3001"/>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41379104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dirty="0"/>
              <a:t>Click to edit Master title style</a:t>
            </a:r>
          </a:p>
        </p:txBody>
      </p:sp>
      <p:sp>
        <p:nvSpPr>
          <p:cNvPr id="5" name="Text Placeholder 4"/>
          <p:cNvSpPr>
            <a:spLocks noGrp="1"/>
          </p:cNvSpPr>
          <p:nvPr>
            <p:ph type="body" sz="quarter" idx="10"/>
          </p:nvPr>
        </p:nvSpPr>
        <p:spPr>
          <a:xfrm>
            <a:off x="529661" y="1476622"/>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a:t>Click to edit Master text styles</a:t>
            </a:r>
          </a:p>
          <a:p>
            <a:pPr lvl="1"/>
            <a:r>
              <a:rPr lang="en-US"/>
              <a:t>Second level</a:t>
            </a:r>
          </a:p>
        </p:txBody>
      </p:sp>
      <p:grpSp>
        <p:nvGrpSpPr>
          <p:cNvPr id="4" name="Group 2"/>
          <p:cNvGrpSpPr/>
          <p:nvPr userDrawn="1"/>
        </p:nvGrpSpPr>
        <p:grpSpPr>
          <a:xfrm>
            <a:off x="-1200" y="6642289"/>
            <a:ext cx="12436794" cy="360996"/>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marL="0" marR="0" lvl="0" indent="0" algn="l" defTabSz="932515" rtl="0" eaLnBrk="1" fontAlgn="auto" latinLnBrk="0" hangingPunct="1">
                <a:lnSpc>
                  <a:spcPts val="306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marL="0" marR="0" lvl="0" indent="0" algn="l" defTabSz="932055" rtl="0" eaLnBrk="1" fontAlgn="auto" latinLnBrk="0" hangingPunct="1">
                <a:lnSpc>
                  <a:spcPts val="3001"/>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20452259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a:t>Click to edit Master title style</a:t>
            </a:r>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US"/>
              <a:t>Microsoft Confidential</a:t>
            </a:r>
            <a:endParaRPr lang="en-US" dirty="0"/>
          </a:p>
        </p:txBody>
      </p:sp>
      <p:sp>
        <p:nvSpPr>
          <p:cNvPr id="4" name="Slide Number Placeholder 3"/>
          <p:cNvSpPr>
            <a:spLocks noGrp="1"/>
          </p:cNvSpPr>
          <p:nvPr>
            <p:ph type="sldNum" sz="quarter" idx="11"/>
          </p:nvPr>
        </p:nvSpPr>
        <p:spPr/>
        <p:txBody>
          <a:bodyPr/>
          <a:lstStyle>
            <a:lvl1pPr defTabSz="931684" fontAlgn="base">
              <a:spcBef>
                <a:spcPct val="0"/>
              </a:spcBef>
              <a:spcAft>
                <a:spcPct val="0"/>
              </a:spcAft>
              <a:defRPr>
                <a:solidFill>
                  <a:srgbClr val="002050"/>
                </a:solidFill>
              </a:defRPr>
            </a:lvl1pPr>
          </a:lstStyle>
          <a:p>
            <a:pPr>
              <a:defRPr/>
            </a:pPr>
            <a:fld id="{EC136591-509A-F246-B30E-5ECE4A4A5F5E}" type="slidenum">
              <a:rPr lang="en-US" smtClean="0"/>
              <a:pPr>
                <a:defRPr/>
              </a:pPr>
              <a:t>‹#›</a:t>
            </a:fld>
            <a:endParaRPr lang="en-US" dirty="0"/>
          </a:p>
        </p:txBody>
      </p:sp>
    </p:spTree>
    <p:extLst>
      <p:ext uri="{BB962C8B-B14F-4D97-AF65-F5344CB8AC3E}">
        <p14:creationId xmlns:p14="http://schemas.microsoft.com/office/powerpoint/2010/main" val="2603412742"/>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6" name="Text Placeholder 5"/>
          <p:cNvSpPr>
            <a:spLocks noGrp="1"/>
          </p:cNvSpPr>
          <p:nvPr>
            <p:ph type="body" sz="quarter" idx="14" hasCustomPrompt="1"/>
          </p:nvPr>
        </p:nvSpPr>
        <p:spPr>
          <a:xfrm>
            <a:off x="4426015" y="3628284"/>
            <a:ext cx="2249424" cy="2249424"/>
          </a:xfrm>
          <a:solidFill>
            <a:schemeClr val="accent3"/>
          </a:solidFill>
        </p:spPr>
        <p:txBody>
          <a:bodyPr/>
          <a:lstStyle>
            <a:lvl1pPr marL="0" indent="0">
              <a:lnSpc>
                <a:spcPts val="3699"/>
              </a:lnSpc>
              <a:spcBef>
                <a:spcPts val="0"/>
              </a:spcBef>
              <a:buNone/>
              <a:defRPr sz="3199">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21" name="Text Placeholder 5"/>
          <p:cNvSpPr>
            <a:spLocks noGrp="1"/>
          </p:cNvSpPr>
          <p:nvPr>
            <p:ph type="body" sz="quarter" idx="16" hasCustomPrompt="1"/>
          </p:nvPr>
        </p:nvSpPr>
        <p:spPr>
          <a:xfrm>
            <a:off x="9418639"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
        <p:nvSpPr>
          <p:cNvPr id="22" name="Text Placeholder 5"/>
          <p:cNvSpPr>
            <a:spLocks noGrp="1"/>
          </p:cNvSpPr>
          <p:nvPr>
            <p:ph type="body" sz="quarter" idx="17" hasCustomPrompt="1"/>
          </p:nvPr>
        </p:nvSpPr>
        <p:spPr>
          <a:xfrm>
            <a:off x="9418639"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a:t> </a:t>
            </a:r>
          </a:p>
        </p:txBody>
      </p:sp>
    </p:spTree>
    <p:extLst>
      <p:ext uri="{BB962C8B-B14F-4D97-AF65-F5344CB8AC3E}">
        <p14:creationId xmlns:p14="http://schemas.microsoft.com/office/powerpoint/2010/main" val="322787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a:t>Click to edit Master title style</a:t>
            </a:r>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6505018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889716736"/>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3248190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5771203"/>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399"/>
              </a:lnSpc>
              <a:spcBef>
                <a:spcPts val="3599"/>
              </a:spcBef>
              <a:buNone/>
              <a:defRPr sz="3000" baseline="0">
                <a:solidFill>
                  <a:schemeClr val="tx2"/>
                </a:solidFill>
                <a:latin typeface="+mj-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Tree>
    <p:extLst>
      <p:ext uri="{BB962C8B-B14F-4D97-AF65-F5344CB8AC3E}">
        <p14:creationId xmlns:p14="http://schemas.microsoft.com/office/powerpoint/2010/main" val="114712145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dirty="0"/>
              <a:t>Lorem ipsum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1042566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9151843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6171339"/>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338321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99108403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8005855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4262940345"/>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3912405945"/>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76242805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62433423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9" y="2125665"/>
            <a:ext cx="9144000" cy="4082870"/>
          </a:xfrm>
        </p:spPr>
        <p:txBody>
          <a:bodyPr/>
          <a:lstStyle>
            <a:lvl1pPr marL="233298" indent="-233298">
              <a:spcBef>
                <a:spcPts val="1199"/>
              </a:spcBef>
              <a:defRPr sz="2600">
                <a:latin typeface="+mn-lt"/>
              </a:defRPr>
            </a:lvl1pPr>
            <a:lvl2pPr marL="690369" indent="-233298">
              <a:spcBef>
                <a:spcPts val="1199"/>
              </a:spcBef>
              <a:buSzPct val="100000"/>
              <a:buFont typeface="Segoe UI" pitchFamily="34" charset="0"/>
              <a:buChar char="‐"/>
              <a:defRPr/>
            </a:lvl2pPr>
            <a:lvl3pPr marL="1147442" indent="-233298">
              <a:spcBef>
                <a:spcPts val="1199"/>
              </a:spcBef>
              <a:buFont typeface="Wingdings" pitchFamily="2" charset="2"/>
              <a:buChar char="§"/>
              <a:defRPr/>
            </a:lvl3pPr>
            <a:lvl4pPr marL="1599752" indent="-342804">
              <a:spcBef>
                <a:spcPts val="1199"/>
              </a:spcBef>
              <a:buFont typeface="+mj-lt"/>
              <a:buAutoNum type="arabicPeriod"/>
              <a:defRPr/>
            </a:lvl4pPr>
            <a:lvl5pPr marL="1945730" indent="-342804">
              <a:spcBef>
                <a:spcPts val="1199"/>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8667358"/>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5964865" cy="6994525"/>
          </a:xfrm>
          <a:prstGeom prst="rect">
            <a:avLst/>
          </a:prstGeom>
        </p:spPr>
      </p:pic>
      <p:sp>
        <p:nvSpPr>
          <p:cNvPr id="9" name="Rectangle 8"/>
          <p:cNvSpPr/>
          <p:nvPr userDrawn="1"/>
        </p:nvSpPr>
        <p:spPr bwMode="auto">
          <a:xfrm>
            <a:off x="4891619" y="1"/>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399"/>
              </a:lnSpc>
              <a:spcBef>
                <a:spcPts val="3599"/>
              </a:spcBef>
              <a:buNone/>
              <a:defRPr sz="3001" baseline="0">
                <a:solidFill>
                  <a:schemeClr val="tx2"/>
                </a:solidFill>
                <a:latin typeface="+mj-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Tree>
    <p:extLst>
      <p:ext uri="{BB962C8B-B14F-4D97-AF65-F5344CB8AC3E}">
        <p14:creationId xmlns:p14="http://schemas.microsoft.com/office/powerpoint/2010/main" val="113962739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p:txBody>
          <a:bodyPr/>
          <a:lstStyle/>
          <a:p>
            <a:r>
              <a:rPr lang="en-US">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32346473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solidFill>
                  <a:srgbClr val="505050"/>
                </a:solidFill>
              </a:defRPr>
            </a:lvl1pPr>
          </a:lstStyle>
          <a:p>
            <a:r>
              <a:rPr lang="en-US" dirty="0"/>
              <a:t>Click icon to add picture</a:t>
            </a:r>
          </a:p>
        </p:txBody>
      </p:sp>
      <p:sp>
        <p:nvSpPr>
          <p:cNvPr id="2" name="Footer Placeholder 1"/>
          <p:cNvSpPr>
            <a:spLocks noGrp="1"/>
          </p:cNvSpPr>
          <p:nvPr>
            <p:ph type="ftr" sz="quarter" idx="12"/>
          </p:nvPr>
        </p:nvSpPr>
        <p:spPr/>
        <p:txBody>
          <a:bodyPr/>
          <a:lstStyle/>
          <a:p>
            <a:r>
              <a:rPr lang="en-US">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04" indent="0">
              <a:buNone/>
              <a:defRPr/>
            </a:lvl2pPr>
            <a:lvl3pPr marL="571340" indent="0">
              <a:buNone/>
              <a:defRPr/>
            </a:lvl3pPr>
            <a:lvl4pPr marL="799876" indent="0">
              <a:buNone/>
              <a:defRPr/>
            </a:lvl4pPr>
            <a:lvl5pPr marL="1028412" indent="0">
              <a:buNone/>
              <a:defRPr/>
            </a:lvl5pPr>
          </a:lstStyle>
          <a:p>
            <a:pPr marL="0" marR="0" lvl="0"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68581716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grpSp>
        <p:nvGrpSpPr>
          <p:cNvPr id="13" name="Group 12"/>
          <p:cNvGrpSpPr/>
          <p:nvPr userDrawn="1"/>
        </p:nvGrpSpPr>
        <p:grpSpPr>
          <a:xfrm>
            <a:off x="278610"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40" y="2122379"/>
            <a:ext cx="11887200" cy="1828800"/>
          </a:xfrm>
        </p:spPr>
        <p:txBody>
          <a:bodyPr lIns="146304" tIns="91440" rIns="146304" bIns="91440"/>
          <a:lstStyle>
            <a:lvl1pPr marL="0" indent="0">
              <a:lnSpc>
                <a:spcPct val="90000"/>
              </a:lnSpc>
              <a:buFontTx/>
              <a:buNone/>
              <a:defRPr sz="8798" b="0">
                <a:solidFill>
                  <a:schemeClr val="bg1"/>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a:t>Click to edit Master text styles</a:t>
            </a:r>
          </a:p>
        </p:txBody>
      </p:sp>
    </p:spTree>
    <p:extLst>
      <p:ext uri="{BB962C8B-B14F-4D97-AF65-F5344CB8AC3E}">
        <p14:creationId xmlns:p14="http://schemas.microsoft.com/office/powerpoint/2010/main" val="17339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4" name="Text Placeholder 4"/>
          <p:cNvSpPr>
            <a:spLocks noGrp="1"/>
          </p:cNvSpPr>
          <p:nvPr>
            <p:ph type="body" sz="quarter" idx="13"/>
          </p:nvPr>
        </p:nvSpPr>
        <p:spPr>
          <a:xfrm>
            <a:off x="274640" y="296863"/>
            <a:ext cx="11887200" cy="1828800"/>
          </a:xfrm>
        </p:spPr>
        <p:txBody>
          <a:bodyPr lIns="146304" tIns="91440" rIns="146304" bIns="91440"/>
          <a:lstStyle>
            <a:lvl1pPr marL="0" indent="0">
              <a:lnSpc>
                <a:spcPct val="90000"/>
              </a:lnSpc>
              <a:buFontTx/>
              <a:buNone/>
              <a:defRPr sz="5398">
                <a:solidFill>
                  <a:schemeClr val="bg1"/>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a:t>Click to edit Master text styles</a:t>
            </a:r>
          </a:p>
        </p:txBody>
      </p:sp>
    </p:spTree>
    <p:extLst>
      <p:ext uri="{BB962C8B-B14F-4D97-AF65-F5344CB8AC3E}">
        <p14:creationId xmlns:p14="http://schemas.microsoft.com/office/powerpoint/2010/main" val="179386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40" y="2674313"/>
            <a:ext cx="11228387" cy="1737340"/>
          </a:xfrm>
        </p:spPr>
        <p:txBody>
          <a:bodyPr anchor="ctr"/>
          <a:lstStyle>
            <a:lvl1pPr>
              <a:defRPr sz="5998">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3" y="492478"/>
            <a:ext cx="1250444" cy="266701"/>
          </a:xfrm>
          <a:prstGeom prst="rect">
            <a:avLst/>
          </a:prstGeom>
        </p:spPr>
      </p:pic>
    </p:spTree>
    <p:extLst>
      <p:ext uri="{BB962C8B-B14F-4D97-AF65-F5344CB8AC3E}">
        <p14:creationId xmlns:p14="http://schemas.microsoft.com/office/powerpoint/2010/main" val="287185704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6"/>
            <a:ext cx="11375536" cy="678031"/>
          </a:xfrm>
        </p:spPr>
        <p:txBody>
          <a:bodyPr/>
          <a:lstStyle/>
          <a:p>
            <a:r>
              <a:rPr lang="en-US" dirty="0"/>
              <a:t>Click to edit Master title style</a:t>
            </a:r>
          </a:p>
        </p:txBody>
      </p:sp>
      <p:sp>
        <p:nvSpPr>
          <p:cNvPr id="5" name="Text Placeholder 4"/>
          <p:cNvSpPr>
            <a:spLocks noGrp="1"/>
          </p:cNvSpPr>
          <p:nvPr>
            <p:ph type="body" sz="quarter" idx="10"/>
          </p:nvPr>
        </p:nvSpPr>
        <p:spPr>
          <a:xfrm>
            <a:off x="529662" y="1476622"/>
            <a:ext cx="11375536" cy="2040374"/>
          </a:xfrm>
          <a:prstGeom prst="rect">
            <a:avLst/>
          </a:prstGeom>
        </p:spPr>
        <p:txBody>
          <a:bodyPr anchor="t">
            <a:normAutofit/>
          </a:bodyPr>
          <a:lstStyle>
            <a:lvl1pPr algn="l">
              <a:defRPr sz="2040"/>
            </a:lvl1pPr>
            <a:lvl2pPr>
              <a:defRPr sz="1632"/>
            </a:lvl2pPr>
            <a:lvl3pPr>
              <a:defRPr sz="1632"/>
            </a:lvl3pPr>
            <a:lvl4pPr>
              <a:defRPr sz="1632"/>
            </a:lvl4pPr>
            <a:lvl5pPr>
              <a:defRPr sz="1632"/>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674539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8" spc="-100" baseline="0">
                <a:gradFill>
                  <a:gsLst>
                    <a:gs pos="91241">
                      <a:schemeClr val="tx1"/>
                    </a:gs>
                    <a:gs pos="57000">
                      <a:schemeClr val="tx1"/>
                    </a:gs>
                    <a:gs pos="1800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5716147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72166226"/>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defTabSz="932597"/>
            <a:fld id="{048F8846-242C-4AEC-AEBB-DDF94B96C8CB}" type="datetimeFigureOut">
              <a:rPr lang="en-US" sz="1836" smtClean="0">
                <a:solidFill>
                  <a:prstClr val="black">
                    <a:tint val="75000"/>
                  </a:prstClr>
                </a:solidFill>
              </a:rPr>
              <a:pPr defTabSz="932597"/>
              <a:t>4/12/2016</a:t>
            </a:fld>
            <a:endParaRPr lang="en-US" sz="1836">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fld id="{63A31B10-F433-43AA-BD86-90272CF4D72F}"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165961812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2510744964"/>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a:t>Click to edit Master title style</a:t>
            </a:r>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a:t>Click to edit Master subhead style</a:t>
            </a:r>
          </a:p>
        </p:txBody>
      </p:sp>
    </p:spTree>
    <p:extLst>
      <p:ext uri="{BB962C8B-B14F-4D97-AF65-F5344CB8AC3E}">
        <p14:creationId xmlns:p14="http://schemas.microsoft.com/office/powerpoint/2010/main" val="1033565440"/>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marL="0" marR="0" lvl="0" indent="0" algn="r" defTabSz="116561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25"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p>
        </p:txBody>
      </p:sp>
      <p:sp>
        <p:nvSpPr>
          <p:cNvPr id="10" name="Rectangle 9"/>
          <p:cNvSpPr/>
          <p:nvPr userDrawn="1"/>
        </p:nvSpPr>
        <p:spPr>
          <a:xfrm>
            <a:off x="2397958" y="4610726"/>
            <a:ext cx="2229032" cy="729826"/>
          </a:xfrm>
          <a:prstGeom prst="rect">
            <a:avLst/>
          </a:prstGeom>
        </p:spPr>
        <p:txBody>
          <a:bodyPr wrap="none" anchor="ctr">
            <a:spAutoFit/>
          </a:bodyPr>
          <a:lstStyle/>
          <a:p>
            <a:pPr marL="0" marR="0" lvl="0" indent="0" algn="r" defTabSz="1165610" rtl="0" eaLnBrk="1" fontAlgn="auto" latinLnBrk="0" hangingPunct="1">
              <a:lnSpc>
                <a:spcPct val="90000"/>
              </a:lnSpc>
              <a:spcBef>
                <a:spcPct val="0"/>
              </a:spcBef>
              <a:spcAft>
                <a:spcPts val="0"/>
              </a:spcAft>
              <a:buClrTx/>
              <a:buSzTx/>
              <a:buFontTx/>
              <a:buNone/>
              <a:tabLst/>
              <a:defRPr/>
            </a:pPr>
            <a:r>
              <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725911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8" name="Text Placeholder 5"/>
          <p:cNvSpPr>
            <a:spLocks noGrp="1"/>
          </p:cNvSpPr>
          <p:nvPr>
            <p:ph type="body" sz="quarter" idx="13"/>
          </p:nvPr>
        </p:nvSpPr>
        <p:spPr>
          <a:xfrm>
            <a:off x="322262" y="360324"/>
            <a:ext cx="2667000" cy="414222"/>
          </a:xfrm>
        </p:spPr>
        <p:txBody>
          <a:bodyPr vert="horz" wrap="square" lIns="146304" tIns="91440" rIns="146304" bIns="91440" rtlCol="0">
            <a:spAutoFit/>
          </a:bodyPr>
          <a:lstStyle>
            <a:lvl1pPr>
              <a:defRPr lang="en-US" sz="1599">
                <a:latin typeface="+mn-lt"/>
              </a:defRPr>
            </a:lvl1pPr>
          </a:lstStyle>
          <a:p>
            <a:pPr marL="0" lvl="0" indent="0">
              <a:buFontTx/>
              <a:buNone/>
            </a:pPr>
            <a:endParaRPr lang="en-US"/>
          </a:p>
        </p:txBody>
      </p:sp>
    </p:spTree>
    <p:extLst>
      <p:ext uri="{BB962C8B-B14F-4D97-AF65-F5344CB8AC3E}">
        <p14:creationId xmlns:p14="http://schemas.microsoft.com/office/powerpoint/2010/main" val="3192733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63" Type="http://schemas.openxmlformats.org/officeDocument/2006/relationships/slideLayout" Target="../slideLayouts/slideLayout91.xml"/><Relationship Id="rId68" Type="http://schemas.openxmlformats.org/officeDocument/2006/relationships/slideLayout" Target="../slideLayouts/slideLayout96.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3" Type="http://schemas.openxmlformats.org/officeDocument/2006/relationships/slideLayout" Target="../slideLayouts/slideLayout81.xml"/><Relationship Id="rId58" Type="http://schemas.openxmlformats.org/officeDocument/2006/relationships/slideLayout" Target="../slideLayouts/slideLayout86.xml"/><Relationship Id="rId66" Type="http://schemas.openxmlformats.org/officeDocument/2006/relationships/slideLayout" Target="../slideLayouts/slideLayout94.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57" Type="http://schemas.openxmlformats.org/officeDocument/2006/relationships/slideLayout" Target="../slideLayouts/slideLayout85.xml"/><Relationship Id="rId61" Type="http://schemas.openxmlformats.org/officeDocument/2006/relationships/slideLayout" Target="../slideLayouts/slideLayout89.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 Id="rId60" Type="http://schemas.openxmlformats.org/officeDocument/2006/relationships/slideLayout" Target="../slideLayouts/slideLayout88.xml"/><Relationship Id="rId65" Type="http://schemas.openxmlformats.org/officeDocument/2006/relationships/slideLayout" Target="../slideLayouts/slideLayout93.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56" Type="http://schemas.openxmlformats.org/officeDocument/2006/relationships/slideLayout" Target="../slideLayouts/slideLayout84.xml"/><Relationship Id="rId64" Type="http://schemas.openxmlformats.org/officeDocument/2006/relationships/slideLayout" Target="../slideLayouts/slideLayout92.xml"/><Relationship Id="rId69" Type="http://schemas.openxmlformats.org/officeDocument/2006/relationships/slideLayout" Target="../slideLayouts/slideLayout97.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59" Type="http://schemas.openxmlformats.org/officeDocument/2006/relationships/slideLayout" Target="../slideLayouts/slideLayout87.xml"/><Relationship Id="rId67" Type="http://schemas.openxmlformats.org/officeDocument/2006/relationships/slideLayout" Target="../slideLayouts/slideLayout95.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slideLayout" Target="../slideLayouts/slideLayout82.xml"/><Relationship Id="rId62" Type="http://schemas.openxmlformats.org/officeDocument/2006/relationships/slideLayout" Target="../slideLayouts/slideLayout90.xml"/><Relationship Id="rId70"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26" Type="http://schemas.openxmlformats.org/officeDocument/2006/relationships/slideLayout" Target="../slideLayouts/slideLayout123.xml"/><Relationship Id="rId3" Type="http://schemas.openxmlformats.org/officeDocument/2006/relationships/slideLayout" Target="../slideLayouts/slideLayout100.xml"/><Relationship Id="rId21" Type="http://schemas.openxmlformats.org/officeDocument/2006/relationships/slideLayout" Target="../slideLayouts/slideLayout118.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5" Type="http://schemas.openxmlformats.org/officeDocument/2006/relationships/slideLayout" Target="../slideLayouts/slideLayout122.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slideLayout" Target="../slideLayouts/slideLayout117.xml"/><Relationship Id="rId29" Type="http://schemas.openxmlformats.org/officeDocument/2006/relationships/slideLayout" Target="../slideLayouts/slideLayout126.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24" Type="http://schemas.openxmlformats.org/officeDocument/2006/relationships/slideLayout" Target="../slideLayouts/slideLayout121.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23" Type="http://schemas.openxmlformats.org/officeDocument/2006/relationships/slideLayout" Target="../slideLayouts/slideLayout120.xml"/><Relationship Id="rId28" Type="http://schemas.openxmlformats.org/officeDocument/2006/relationships/slideLayout" Target="../slideLayouts/slideLayout125.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slideLayout" Target="../slideLayouts/slideLayout119.xml"/><Relationship Id="rId27" Type="http://schemas.openxmlformats.org/officeDocument/2006/relationships/slideLayout" Target="../slideLayouts/slideLayout124.xml"/><Relationship Id="rId30"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a:t>Click to edit Master title style</a:t>
            </a:r>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 id="2147484343" r:id="rId28"/>
  </p:sldLayoutIdLst>
  <p:transition>
    <p:fade/>
  </p:transition>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82880" tIns="146304" rIns="182880" bIns="146304"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r>
              <a:rPr lang="en-US">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Tree>
    <p:extLst>
      <p:ext uri="{BB962C8B-B14F-4D97-AF65-F5344CB8AC3E}">
        <p14:creationId xmlns:p14="http://schemas.microsoft.com/office/powerpoint/2010/main" val="766041577"/>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40" r:id="rId27"/>
    <p:sldLayoutId id="2147484241" r:id="rId28"/>
    <p:sldLayoutId id="2147484242" r:id="rId29"/>
    <p:sldLayoutId id="2147484243" r:id="rId30"/>
    <p:sldLayoutId id="2147484244" r:id="rId31"/>
    <p:sldLayoutId id="2147484245" r:id="rId32"/>
    <p:sldLayoutId id="2147484246" r:id="rId33"/>
    <p:sldLayoutId id="2147484247" r:id="rId34"/>
    <p:sldLayoutId id="2147484248" r:id="rId35"/>
    <p:sldLayoutId id="2147484249" r:id="rId36"/>
    <p:sldLayoutId id="2147484250" r:id="rId37"/>
    <p:sldLayoutId id="2147484251" r:id="rId38"/>
    <p:sldLayoutId id="2147484252" r:id="rId39"/>
    <p:sldLayoutId id="2147484253" r:id="rId40"/>
    <p:sldLayoutId id="2147484254" r:id="rId41"/>
    <p:sldLayoutId id="2147484255" r:id="rId42"/>
    <p:sldLayoutId id="2147484258" r:id="rId43"/>
    <p:sldLayoutId id="2147484259" r:id="rId44"/>
    <p:sldLayoutId id="2147484261" r:id="rId45"/>
    <p:sldLayoutId id="2147484262" r:id="rId46"/>
    <p:sldLayoutId id="2147484263" r:id="rId47"/>
    <p:sldLayoutId id="2147484277" r:id="rId48"/>
    <p:sldLayoutId id="2147484278" r:id="rId49"/>
    <p:sldLayoutId id="2147484279" r:id="rId50"/>
    <p:sldLayoutId id="2147484282" r:id="rId51"/>
    <p:sldLayoutId id="2147484283" r:id="rId52"/>
    <p:sldLayoutId id="2147484284" r:id="rId53"/>
    <p:sldLayoutId id="2147484285" r:id="rId54"/>
    <p:sldLayoutId id="2147484286" r:id="rId55"/>
    <p:sldLayoutId id="2147484287" r:id="rId56"/>
    <p:sldLayoutId id="2147484288" r:id="rId57"/>
    <p:sldLayoutId id="2147484289" r:id="rId58"/>
    <p:sldLayoutId id="2147484290" r:id="rId59"/>
    <p:sldLayoutId id="2147484295" r:id="rId60"/>
    <p:sldLayoutId id="2147484300" r:id="rId61"/>
    <p:sldLayoutId id="2147484301" r:id="rId62"/>
    <p:sldLayoutId id="2147484303" r:id="rId63"/>
    <p:sldLayoutId id="2147484305" r:id="rId64"/>
    <p:sldLayoutId id="2147484306" r:id="rId65"/>
    <p:sldLayoutId id="2147484307" r:id="rId66"/>
    <p:sldLayoutId id="2147484310" r:id="rId67"/>
    <p:sldLayoutId id="2147484311" r:id="rId68"/>
    <p:sldLayoutId id="2147484342" r:id="rId69"/>
  </p:sldLayoutIdLst>
  <p:transition>
    <p:fade/>
  </p:transition>
  <p:txStyles>
    <p:titleStyle>
      <a:lvl1pPr algn="l" defTabSz="932563" rtl="0" eaLnBrk="1" latinLnBrk="0" hangingPunct="1">
        <a:lnSpc>
          <a:spcPct val="90000"/>
        </a:lnSpc>
        <a:spcBef>
          <a:spcPct val="0"/>
        </a:spcBef>
        <a:buNone/>
        <a:defRPr lang="en-US" sz="4488"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0569559"/>
      </p:ext>
    </p:extLst>
  </p:cSld>
  <p:clrMap bg1="dk1" tx1="lt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 id="2147484340" r:id="rId28"/>
    <p:sldLayoutId id="2147484341" r:id="rId29"/>
  </p:sldLayoutIdLst>
  <p:transition>
    <p:fade/>
  </p:transition>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96.xml"/><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5.xml"/></Relationships>
</file>

<file path=ppt/slides/_rels/slide1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2.xml"/><Relationship Id="rId1" Type="http://schemas.openxmlformats.org/officeDocument/2006/relationships/slideLayout" Target="../slideLayouts/slideLayout37.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33.xml"/><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7.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3.xml"/><Relationship Id="rId5" Type="http://schemas.openxmlformats.org/officeDocument/2006/relationships/image" Target="../media/image57.png"/><Relationship Id="rId4" Type="http://schemas.openxmlformats.org/officeDocument/2006/relationships/image" Target="../media/image56.png"/></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3.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9.x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50.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oleObject" Target="../embeddings/oleObject1.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9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198437" y="3886200"/>
            <a:ext cx="8436348" cy="914400"/>
          </a:xfrm>
        </p:spPr>
        <p:txBody>
          <a:bodyPr/>
          <a:lstStyle/>
          <a:p>
            <a:endParaRPr lang="en-US"/>
          </a:p>
        </p:txBody>
      </p:sp>
      <p:sp>
        <p:nvSpPr>
          <p:cNvPr id="4" name="Title 3"/>
          <p:cNvSpPr>
            <a:spLocks noGrp="1"/>
          </p:cNvSpPr>
          <p:nvPr>
            <p:ph type="title"/>
          </p:nvPr>
        </p:nvSpPr>
        <p:spPr>
          <a:xfrm>
            <a:off x="201168" y="2359152"/>
            <a:ext cx="8436348" cy="1097280"/>
          </a:xfrm>
        </p:spPr>
        <p:txBody>
          <a:bodyPr/>
          <a:lstStyle/>
          <a:p>
            <a:r>
              <a:rPr lang="en-US" sz="4800" dirty="0"/>
              <a:t>Design and Implement </a:t>
            </a:r>
            <a:br>
              <a:rPr lang="en-US" sz="4800" dirty="0"/>
            </a:br>
            <a:r>
              <a:rPr lang="en-US" sz="4800" dirty="0"/>
              <a:t>Cloud Data Platform Solutions</a:t>
            </a:r>
            <a:endParaRPr lang="en-US" sz="3600" dirty="0"/>
          </a:p>
        </p:txBody>
      </p:sp>
    </p:spTree>
    <p:extLst>
      <p:ext uri="{BB962C8B-B14F-4D97-AF65-F5344CB8AC3E}">
        <p14:creationId xmlns:p14="http://schemas.microsoft.com/office/powerpoint/2010/main" val="7643556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84454" y="1215173"/>
            <a:ext cx="4021347" cy="4883953"/>
          </a:xfrm>
        </p:spPr>
        <p:txBody>
          <a:bodyPr/>
          <a:lstStyle/>
          <a:p>
            <a:pPr marL="0" indent="0">
              <a:spcBef>
                <a:spcPts val="1224"/>
              </a:spcBef>
              <a:buNone/>
            </a:pPr>
            <a:r>
              <a:rPr lang="en-US" sz="2448" dirty="0">
                <a:latin typeface="Segoe UI Light" panose="020B0502040204020203" pitchFamily="34" charset="0"/>
                <a:cs typeface="Segoe UI Light" panose="020B0502040204020203" pitchFamily="34" charset="0"/>
              </a:rPr>
              <a:t>Classic 3-tier enterprise architecture</a:t>
            </a:r>
          </a:p>
          <a:p>
            <a:pPr marL="0" indent="0">
              <a:spcBef>
                <a:spcPts val="1224"/>
              </a:spcBef>
              <a:buNone/>
            </a:pPr>
            <a:r>
              <a:rPr lang="en-US" sz="2448" dirty="0">
                <a:latin typeface="Segoe UI Light" panose="020B0502040204020203" pitchFamily="34" charset="0"/>
                <a:cs typeface="Segoe UI Light" panose="020B0502040204020203" pitchFamily="34" charset="0"/>
              </a:rPr>
              <a:t>Required to scale to 10,000s of users and process terabytes of relational data</a:t>
            </a:r>
          </a:p>
          <a:p>
            <a:pPr marL="0" indent="0">
              <a:spcBef>
                <a:spcPts val="1224"/>
              </a:spcBef>
              <a:buNone/>
            </a:pPr>
            <a:r>
              <a:rPr lang="en-US" sz="2448" dirty="0">
                <a:latin typeface="Segoe UI Light" panose="020B0502040204020203" pitchFamily="34" charset="0"/>
                <a:cs typeface="Segoe UI Light" panose="020B0502040204020203" pitchFamily="34" charset="0"/>
              </a:rPr>
              <a:t>Scaling out (and in) web and worker tiers is relatively easy</a:t>
            </a:r>
            <a:br>
              <a:rPr lang="en-US" sz="2448" dirty="0">
                <a:latin typeface="Segoe UI Light" panose="020B0502040204020203" pitchFamily="34" charset="0"/>
                <a:cs typeface="Segoe UI Light" panose="020B0502040204020203" pitchFamily="34" charset="0"/>
              </a:rPr>
            </a:br>
            <a:br>
              <a:rPr lang="en-US" sz="2448" dirty="0">
                <a:latin typeface="Segoe UI Light" panose="020B0502040204020203" pitchFamily="34" charset="0"/>
                <a:cs typeface="Segoe UI Light" panose="020B0502040204020203" pitchFamily="34" charset="0"/>
              </a:rPr>
            </a:br>
            <a:r>
              <a:rPr lang="en-US" sz="1734" dirty="0">
                <a:solidFill>
                  <a:schemeClr val="accent1"/>
                </a:solidFill>
                <a:latin typeface="Segoe Pro Semibold" panose="020B0702040504020203" pitchFamily="34" charset="0"/>
                <a:cs typeface="Segoe UI Light" panose="020B0502040204020203" pitchFamily="34" charset="0"/>
              </a:rPr>
              <a:t>How to scale data tier if hard limits of the biggest scale unit (for example, P3 instance) are reached: both storage size and throughput?</a:t>
            </a:r>
          </a:p>
          <a:p>
            <a:pPr marL="0" indent="0">
              <a:spcBef>
                <a:spcPts val="1224"/>
              </a:spcBef>
              <a:buNone/>
            </a:pPr>
            <a:endParaRPr lang="en-US" sz="2448" dirty="0">
              <a:latin typeface="Segoe UI Light" panose="020B0502040204020203" pitchFamily="34" charset="0"/>
              <a:cs typeface="Segoe UI Light" panose="020B0502040204020203" pitchFamily="34" charset="0"/>
            </a:endParaRPr>
          </a:p>
        </p:txBody>
      </p:sp>
      <p:sp>
        <p:nvSpPr>
          <p:cNvPr id="3" name="Title 2"/>
          <p:cNvSpPr>
            <a:spLocks noGrp="1"/>
          </p:cNvSpPr>
          <p:nvPr>
            <p:ph type="title"/>
          </p:nvPr>
        </p:nvSpPr>
        <p:spPr>
          <a:xfrm>
            <a:off x="365760" y="365760"/>
            <a:ext cx="11090208" cy="914400"/>
          </a:xfrm>
        </p:spPr>
        <p:txBody>
          <a:bodyPr lIns="91440" rIns="91440">
            <a:noAutofit/>
          </a:bodyPr>
          <a:lstStyle/>
          <a:p>
            <a:r>
              <a:rPr lang="en-US" sz="4800" dirty="0">
                <a:solidFill>
                  <a:srgbClr val="0072C6"/>
                </a:solidFill>
                <a:latin typeface="Segoe UI Light" panose="020B0502040204020203" pitchFamily="34" charset="0"/>
                <a:cs typeface="Segoe UI Light" panose="020B0502040204020203" pitchFamily="34" charset="0"/>
              </a:rPr>
              <a:t>Canonical cloud app architecture</a:t>
            </a:r>
          </a:p>
        </p:txBody>
      </p:sp>
      <p:sp>
        <p:nvSpPr>
          <p:cNvPr id="46" name="Freeform 232"/>
          <p:cNvSpPr>
            <a:spLocks/>
          </p:cNvSpPr>
          <p:nvPr/>
        </p:nvSpPr>
        <p:spPr bwMode="auto">
          <a:xfrm>
            <a:off x="6856989" y="4353206"/>
            <a:ext cx="269216" cy="175888"/>
          </a:xfrm>
          <a:custGeom>
            <a:avLst/>
            <a:gdLst>
              <a:gd name="T0" fmla="*/ 34 w 213"/>
              <a:gd name="T1" fmla="*/ 62 h 140"/>
              <a:gd name="T2" fmla="*/ 34 w 213"/>
              <a:gd name="T3" fmla="*/ 59 h 140"/>
              <a:gd name="T4" fmla="*/ 92 w 213"/>
              <a:gd name="T5" fmla="*/ 0 h 140"/>
              <a:gd name="T6" fmla="*/ 141 w 213"/>
              <a:gd name="T7" fmla="*/ 27 h 140"/>
              <a:gd name="T8" fmla="*/ 157 w 213"/>
              <a:gd name="T9" fmla="*/ 22 h 140"/>
              <a:gd name="T10" fmla="*/ 176 w 213"/>
              <a:gd name="T11" fmla="*/ 28 h 140"/>
              <a:gd name="T12" fmla="*/ 192 w 213"/>
              <a:gd name="T13" fmla="*/ 55 h 140"/>
              <a:gd name="T14" fmla="*/ 213 w 213"/>
              <a:gd name="T15" fmla="*/ 94 h 140"/>
              <a:gd name="T16" fmla="*/ 172 w 213"/>
              <a:gd name="T17" fmla="*/ 140 h 140"/>
              <a:gd name="T18" fmla="*/ 166 w 213"/>
              <a:gd name="T19" fmla="*/ 140 h 140"/>
              <a:gd name="T20" fmla="*/ 162 w 213"/>
              <a:gd name="T21" fmla="*/ 140 h 140"/>
              <a:gd name="T22" fmla="*/ 66 w 213"/>
              <a:gd name="T23" fmla="*/ 140 h 140"/>
              <a:gd name="T24" fmla="*/ 64 w 213"/>
              <a:gd name="T25" fmla="*/ 140 h 140"/>
              <a:gd name="T26" fmla="*/ 61 w 213"/>
              <a:gd name="T27" fmla="*/ 140 h 140"/>
              <a:gd name="T28" fmla="*/ 54 w 213"/>
              <a:gd name="T29" fmla="*/ 140 h 140"/>
              <a:gd name="T30" fmla="*/ 39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2" y="0"/>
                </a:cubicBezTo>
                <a:cubicBezTo>
                  <a:pt x="113" y="0"/>
                  <a:pt x="131" y="11"/>
                  <a:pt x="141" y="27"/>
                </a:cubicBezTo>
                <a:cubicBezTo>
                  <a:pt x="146" y="24"/>
                  <a:pt x="152" y="22"/>
                  <a:pt x="157" y="22"/>
                </a:cubicBezTo>
                <a:cubicBezTo>
                  <a:pt x="165" y="22"/>
                  <a:pt x="171" y="24"/>
                  <a:pt x="176" y="28"/>
                </a:cubicBezTo>
                <a:cubicBezTo>
                  <a:pt x="185" y="34"/>
                  <a:pt x="191" y="44"/>
                  <a:pt x="192" y="55"/>
                </a:cubicBezTo>
                <a:cubicBezTo>
                  <a:pt x="204" y="64"/>
                  <a:pt x="213" y="78"/>
                  <a:pt x="213" y="94"/>
                </a:cubicBezTo>
                <a:cubicBezTo>
                  <a:pt x="213" y="118"/>
                  <a:pt x="195" y="137"/>
                  <a:pt x="172" y="140"/>
                </a:cubicBezTo>
                <a:cubicBezTo>
                  <a:pt x="170" y="140"/>
                  <a:pt x="168" y="140"/>
                  <a:pt x="166" y="140"/>
                </a:cubicBezTo>
                <a:cubicBezTo>
                  <a:pt x="165" y="140"/>
                  <a:pt x="163" y="140"/>
                  <a:pt x="162" y="140"/>
                </a:cubicBezTo>
                <a:cubicBezTo>
                  <a:pt x="140" y="140"/>
                  <a:pt x="90" y="140"/>
                  <a:pt x="66" y="140"/>
                </a:cubicBezTo>
                <a:cubicBezTo>
                  <a:pt x="65" y="140"/>
                  <a:pt x="64" y="140"/>
                  <a:pt x="64" y="140"/>
                </a:cubicBezTo>
                <a:cubicBezTo>
                  <a:pt x="61" y="140"/>
                  <a:pt x="61" y="140"/>
                  <a:pt x="61" y="140"/>
                </a:cubicBezTo>
                <a:cubicBezTo>
                  <a:pt x="60" y="140"/>
                  <a:pt x="57" y="140"/>
                  <a:pt x="54" y="140"/>
                </a:cubicBezTo>
                <a:cubicBezTo>
                  <a:pt x="39" y="140"/>
                  <a:pt x="39" y="140"/>
                  <a:pt x="39" y="140"/>
                </a:cubicBezTo>
                <a:cubicBezTo>
                  <a:pt x="17" y="139"/>
                  <a:pt x="0" y="122"/>
                  <a:pt x="0" y="101"/>
                </a:cubicBezTo>
                <a:cubicBezTo>
                  <a:pt x="0" y="81"/>
                  <a:pt x="14" y="64"/>
                  <a:pt x="34" y="6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9" name="Freeform 235"/>
          <p:cNvSpPr>
            <a:spLocks/>
          </p:cNvSpPr>
          <p:nvPr/>
        </p:nvSpPr>
        <p:spPr bwMode="auto">
          <a:xfrm>
            <a:off x="4861337" y="4600402"/>
            <a:ext cx="241247" cy="158672"/>
          </a:xfrm>
          <a:custGeom>
            <a:avLst/>
            <a:gdLst>
              <a:gd name="T0" fmla="*/ 34 w 213"/>
              <a:gd name="T1" fmla="*/ 62 h 140"/>
              <a:gd name="T2" fmla="*/ 34 w 213"/>
              <a:gd name="T3" fmla="*/ 59 h 140"/>
              <a:gd name="T4" fmla="*/ 93 w 213"/>
              <a:gd name="T5" fmla="*/ 0 h 140"/>
              <a:gd name="T6" fmla="*/ 142 w 213"/>
              <a:gd name="T7" fmla="*/ 27 h 140"/>
              <a:gd name="T8" fmla="*/ 158 w 213"/>
              <a:gd name="T9" fmla="*/ 22 h 140"/>
              <a:gd name="T10" fmla="*/ 177 w 213"/>
              <a:gd name="T11" fmla="*/ 28 h 140"/>
              <a:gd name="T12" fmla="*/ 192 w 213"/>
              <a:gd name="T13" fmla="*/ 55 h 140"/>
              <a:gd name="T14" fmla="*/ 213 w 213"/>
              <a:gd name="T15" fmla="*/ 94 h 140"/>
              <a:gd name="T16" fmla="*/ 172 w 213"/>
              <a:gd name="T17" fmla="*/ 140 h 140"/>
              <a:gd name="T18" fmla="*/ 167 w 213"/>
              <a:gd name="T19" fmla="*/ 140 h 140"/>
              <a:gd name="T20" fmla="*/ 162 w 213"/>
              <a:gd name="T21" fmla="*/ 140 h 140"/>
              <a:gd name="T22" fmla="*/ 66 w 213"/>
              <a:gd name="T23" fmla="*/ 140 h 140"/>
              <a:gd name="T24" fmla="*/ 64 w 213"/>
              <a:gd name="T25" fmla="*/ 140 h 140"/>
              <a:gd name="T26" fmla="*/ 62 w 213"/>
              <a:gd name="T27" fmla="*/ 140 h 140"/>
              <a:gd name="T28" fmla="*/ 55 w 213"/>
              <a:gd name="T29" fmla="*/ 140 h 140"/>
              <a:gd name="T30" fmla="*/ 40 w 213"/>
              <a:gd name="T31" fmla="*/ 140 h 140"/>
              <a:gd name="T32" fmla="*/ 0 w 213"/>
              <a:gd name="T33" fmla="*/ 101 h 140"/>
              <a:gd name="T34" fmla="*/ 34 w 213"/>
              <a:gd name="T35" fmla="*/ 6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 h="140">
                <a:moveTo>
                  <a:pt x="34" y="62"/>
                </a:moveTo>
                <a:cubicBezTo>
                  <a:pt x="34" y="61"/>
                  <a:pt x="34" y="60"/>
                  <a:pt x="34" y="59"/>
                </a:cubicBezTo>
                <a:cubicBezTo>
                  <a:pt x="34" y="27"/>
                  <a:pt x="60" y="0"/>
                  <a:pt x="93" y="0"/>
                </a:cubicBezTo>
                <a:cubicBezTo>
                  <a:pt x="113" y="0"/>
                  <a:pt x="131" y="11"/>
                  <a:pt x="142" y="27"/>
                </a:cubicBezTo>
                <a:cubicBezTo>
                  <a:pt x="147" y="24"/>
                  <a:pt x="152" y="22"/>
                  <a:pt x="158" y="22"/>
                </a:cubicBezTo>
                <a:cubicBezTo>
                  <a:pt x="165" y="22"/>
                  <a:pt x="172" y="24"/>
                  <a:pt x="177" y="28"/>
                </a:cubicBezTo>
                <a:cubicBezTo>
                  <a:pt x="186" y="34"/>
                  <a:pt x="192" y="44"/>
                  <a:pt x="192" y="55"/>
                </a:cubicBezTo>
                <a:cubicBezTo>
                  <a:pt x="205" y="64"/>
                  <a:pt x="213" y="78"/>
                  <a:pt x="213" y="94"/>
                </a:cubicBezTo>
                <a:cubicBezTo>
                  <a:pt x="213" y="118"/>
                  <a:pt x="195" y="137"/>
                  <a:pt x="172" y="140"/>
                </a:cubicBezTo>
                <a:cubicBezTo>
                  <a:pt x="171" y="140"/>
                  <a:pt x="169" y="140"/>
                  <a:pt x="167" y="140"/>
                </a:cubicBezTo>
                <a:cubicBezTo>
                  <a:pt x="165" y="140"/>
                  <a:pt x="164" y="140"/>
                  <a:pt x="162" y="140"/>
                </a:cubicBezTo>
                <a:cubicBezTo>
                  <a:pt x="141" y="140"/>
                  <a:pt x="90" y="140"/>
                  <a:pt x="66" y="140"/>
                </a:cubicBezTo>
                <a:cubicBezTo>
                  <a:pt x="66" y="140"/>
                  <a:pt x="65" y="140"/>
                  <a:pt x="64" y="140"/>
                </a:cubicBezTo>
                <a:cubicBezTo>
                  <a:pt x="62" y="140"/>
                  <a:pt x="62" y="140"/>
                  <a:pt x="62" y="140"/>
                </a:cubicBezTo>
                <a:cubicBezTo>
                  <a:pt x="61" y="140"/>
                  <a:pt x="57" y="140"/>
                  <a:pt x="55" y="140"/>
                </a:cubicBezTo>
                <a:cubicBezTo>
                  <a:pt x="40" y="140"/>
                  <a:pt x="40" y="140"/>
                  <a:pt x="40" y="140"/>
                </a:cubicBezTo>
                <a:cubicBezTo>
                  <a:pt x="18" y="139"/>
                  <a:pt x="0" y="122"/>
                  <a:pt x="0" y="101"/>
                </a:cubicBezTo>
                <a:cubicBezTo>
                  <a:pt x="0" y="81"/>
                  <a:pt x="15" y="64"/>
                  <a:pt x="34" y="62"/>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07" name="Rectangle 106"/>
          <p:cNvSpPr/>
          <p:nvPr/>
        </p:nvSpPr>
        <p:spPr bwMode="auto">
          <a:xfrm>
            <a:off x="7721346" y="3393855"/>
            <a:ext cx="2565703" cy="250950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86521" rIns="186521" bIns="93260" numCol="1" spcCol="0" rtlCol="0" fromWordArt="0" anchor="b" anchorCtr="0" forceAA="0" compatLnSpc="1">
            <a:prstTxWarp prst="textNoShape">
              <a:avLst/>
            </a:prstTxWarp>
            <a:noAutofit/>
          </a:bodyPr>
          <a:lstStyle/>
          <a:p>
            <a:pPr algn="ctr" defTabSz="951028" fontAlgn="base">
              <a:lnSpc>
                <a:spcPct val="90000"/>
              </a:lnSpc>
              <a:spcBef>
                <a:spcPct val="0"/>
              </a:spcBef>
              <a:spcAft>
                <a:spcPct val="0"/>
              </a:spcAft>
            </a:pPr>
            <a:r>
              <a:rPr lang="en-US" sz="1326" dirty="0">
                <a:solidFill>
                  <a:srgbClr val="494949"/>
                </a:solidFill>
                <a:latin typeface="Segoe Pro Semibold" panose="020B0702040504020203" pitchFamily="34" charset="0"/>
                <a:ea typeface="Segoe UI" pitchFamily="34" charset="0"/>
                <a:cs typeface="Segoe UI" pitchFamily="34" charset="0"/>
              </a:rPr>
              <a:t>mystuff.cloudapp.net</a:t>
            </a:r>
          </a:p>
        </p:txBody>
      </p:sp>
      <p:grpSp>
        <p:nvGrpSpPr>
          <p:cNvPr id="99" name="Group 98"/>
          <p:cNvGrpSpPr/>
          <p:nvPr/>
        </p:nvGrpSpPr>
        <p:grpSpPr>
          <a:xfrm>
            <a:off x="4959896" y="1490623"/>
            <a:ext cx="1936465" cy="1501017"/>
            <a:chOff x="5514366" y="1682229"/>
            <a:chExt cx="1769957" cy="1371951"/>
          </a:xfrm>
        </p:grpSpPr>
        <p:sp>
          <p:nvSpPr>
            <p:cNvPr id="28" name="Freeform 228"/>
            <p:cNvSpPr>
              <a:spLocks/>
            </p:cNvSpPr>
            <p:nvPr/>
          </p:nvSpPr>
          <p:spPr bwMode="auto">
            <a:xfrm>
              <a:off x="5994982" y="1682229"/>
              <a:ext cx="858052" cy="894705"/>
            </a:xfrm>
            <a:custGeom>
              <a:avLst/>
              <a:gdLst>
                <a:gd name="T0" fmla="*/ 59 w 236"/>
                <a:gd name="T1" fmla="*/ 130 h 246"/>
                <a:gd name="T2" fmla="*/ 132 w 236"/>
                <a:gd name="T3" fmla="*/ 127 h 246"/>
                <a:gd name="T4" fmla="*/ 131 w 236"/>
                <a:gd name="T5" fmla="*/ 53 h 246"/>
                <a:gd name="T6" fmla="*/ 109 w 236"/>
                <a:gd name="T7" fmla="*/ 76 h 246"/>
                <a:gd name="T8" fmla="*/ 58 w 236"/>
                <a:gd name="T9" fmla="*/ 26 h 246"/>
                <a:gd name="T10" fmla="*/ 52 w 236"/>
                <a:gd name="T11" fmla="*/ 18 h 246"/>
                <a:gd name="T12" fmla="*/ 72 w 236"/>
                <a:gd name="T13" fmla="*/ 0 h 246"/>
                <a:gd name="T14" fmla="*/ 165 w 236"/>
                <a:gd name="T15" fmla="*/ 0 h 246"/>
                <a:gd name="T16" fmla="*/ 196 w 236"/>
                <a:gd name="T17" fmla="*/ 31 h 246"/>
                <a:gd name="T18" fmla="*/ 236 w 236"/>
                <a:gd name="T19" fmla="*/ 74 h 246"/>
                <a:gd name="T20" fmla="*/ 236 w 236"/>
                <a:gd name="T21" fmla="*/ 174 h 246"/>
                <a:gd name="T22" fmla="*/ 207 w 236"/>
                <a:gd name="T23" fmla="*/ 146 h 246"/>
                <a:gd name="T24" fmla="*/ 189 w 236"/>
                <a:gd name="T25" fmla="*/ 125 h 246"/>
                <a:gd name="T26" fmla="*/ 206 w 236"/>
                <a:gd name="T27" fmla="*/ 109 h 246"/>
                <a:gd name="T28" fmla="*/ 156 w 236"/>
                <a:gd name="T29" fmla="*/ 109 h 246"/>
                <a:gd name="T30" fmla="*/ 153 w 236"/>
                <a:gd name="T31" fmla="*/ 158 h 246"/>
                <a:gd name="T32" fmla="*/ 156 w 236"/>
                <a:gd name="T33" fmla="*/ 158 h 246"/>
                <a:gd name="T34" fmla="*/ 172 w 236"/>
                <a:gd name="T35" fmla="*/ 144 h 246"/>
                <a:gd name="T36" fmla="*/ 216 w 236"/>
                <a:gd name="T37" fmla="*/ 192 h 246"/>
                <a:gd name="T38" fmla="*/ 197 w 236"/>
                <a:gd name="T39" fmla="*/ 216 h 246"/>
                <a:gd name="T40" fmla="*/ 172 w 236"/>
                <a:gd name="T41" fmla="*/ 237 h 246"/>
                <a:gd name="T42" fmla="*/ 123 w 236"/>
                <a:gd name="T43" fmla="*/ 185 h 246"/>
                <a:gd name="T44" fmla="*/ 105 w 236"/>
                <a:gd name="T45" fmla="*/ 163 h 246"/>
                <a:gd name="T46" fmla="*/ 114 w 236"/>
                <a:gd name="T47" fmla="*/ 152 h 246"/>
                <a:gd name="T48" fmla="*/ 78 w 236"/>
                <a:gd name="T49" fmla="*/ 152 h 246"/>
                <a:gd name="T50" fmla="*/ 76 w 236"/>
                <a:gd name="T51" fmla="*/ 191 h 246"/>
                <a:gd name="T52" fmla="*/ 82 w 236"/>
                <a:gd name="T53" fmla="*/ 186 h 246"/>
                <a:gd name="T54" fmla="*/ 91 w 236"/>
                <a:gd name="T55" fmla="*/ 181 h 246"/>
                <a:gd name="T56" fmla="*/ 153 w 236"/>
                <a:gd name="T57" fmla="*/ 243 h 246"/>
                <a:gd name="T58" fmla="*/ 152 w 236"/>
                <a:gd name="T59" fmla="*/ 245 h 246"/>
                <a:gd name="T60" fmla="*/ 67 w 236"/>
                <a:gd name="T61" fmla="*/ 244 h 246"/>
                <a:gd name="T62" fmla="*/ 2 w 236"/>
                <a:gd name="T63" fmla="*/ 176 h 246"/>
                <a:gd name="T64" fmla="*/ 0 w 236"/>
                <a:gd name="T65" fmla="*/ 77 h 246"/>
                <a:gd name="T66" fmla="*/ 23 w 236"/>
                <a:gd name="T67" fmla="*/ 50 h 246"/>
                <a:gd name="T68" fmla="*/ 55 w 236"/>
                <a:gd name="T69" fmla="*/ 80 h 246"/>
                <a:gd name="T70" fmla="*/ 78 w 236"/>
                <a:gd name="T71" fmla="*/ 103 h 246"/>
                <a:gd name="T72" fmla="*/ 58 w 236"/>
                <a:gd name="T73" fmla="*/ 128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6" h="246">
                  <a:moveTo>
                    <a:pt x="56" y="130"/>
                  </a:moveTo>
                  <a:cubicBezTo>
                    <a:pt x="58" y="130"/>
                    <a:pt x="58" y="130"/>
                    <a:pt x="59" y="130"/>
                  </a:cubicBezTo>
                  <a:cubicBezTo>
                    <a:pt x="82" y="130"/>
                    <a:pt x="105" y="130"/>
                    <a:pt x="128" y="130"/>
                  </a:cubicBezTo>
                  <a:cubicBezTo>
                    <a:pt x="132" y="130"/>
                    <a:pt x="132" y="130"/>
                    <a:pt x="132" y="127"/>
                  </a:cubicBezTo>
                  <a:cubicBezTo>
                    <a:pt x="132" y="103"/>
                    <a:pt x="132" y="79"/>
                    <a:pt x="132" y="56"/>
                  </a:cubicBezTo>
                  <a:cubicBezTo>
                    <a:pt x="132" y="55"/>
                    <a:pt x="132" y="54"/>
                    <a:pt x="131" y="53"/>
                  </a:cubicBezTo>
                  <a:cubicBezTo>
                    <a:pt x="130" y="54"/>
                    <a:pt x="129" y="55"/>
                    <a:pt x="127" y="57"/>
                  </a:cubicBezTo>
                  <a:cubicBezTo>
                    <a:pt x="121" y="63"/>
                    <a:pt x="115" y="70"/>
                    <a:pt x="109" y="76"/>
                  </a:cubicBezTo>
                  <a:cubicBezTo>
                    <a:pt x="108" y="78"/>
                    <a:pt x="107" y="78"/>
                    <a:pt x="105" y="76"/>
                  </a:cubicBezTo>
                  <a:cubicBezTo>
                    <a:pt x="90" y="59"/>
                    <a:pt x="74" y="43"/>
                    <a:pt x="58" y="26"/>
                  </a:cubicBezTo>
                  <a:cubicBezTo>
                    <a:pt x="56" y="24"/>
                    <a:pt x="54" y="22"/>
                    <a:pt x="53" y="20"/>
                  </a:cubicBezTo>
                  <a:cubicBezTo>
                    <a:pt x="52" y="20"/>
                    <a:pt x="51" y="19"/>
                    <a:pt x="52" y="18"/>
                  </a:cubicBezTo>
                  <a:cubicBezTo>
                    <a:pt x="58" y="12"/>
                    <a:pt x="63" y="7"/>
                    <a:pt x="68" y="2"/>
                  </a:cubicBezTo>
                  <a:cubicBezTo>
                    <a:pt x="69" y="1"/>
                    <a:pt x="70" y="0"/>
                    <a:pt x="72" y="0"/>
                  </a:cubicBezTo>
                  <a:cubicBezTo>
                    <a:pt x="99" y="1"/>
                    <a:pt x="125" y="1"/>
                    <a:pt x="152" y="1"/>
                  </a:cubicBezTo>
                  <a:cubicBezTo>
                    <a:pt x="156" y="1"/>
                    <a:pt x="161" y="1"/>
                    <a:pt x="165" y="0"/>
                  </a:cubicBezTo>
                  <a:cubicBezTo>
                    <a:pt x="166" y="0"/>
                    <a:pt x="167" y="1"/>
                    <a:pt x="168" y="2"/>
                  </a:cubicBezTo>
                  <a:cubicBezTo>
                    <a:pt x="178" y="12"/>
                    <a:pt x="187" y="21"/>
                    <a:pt x="196" y="31"/>
                  </a:cubicBezTo>
                  <a:cubicBezTo>
                    <a:pt x="209" y="44"/>
                    <a:pt x="222" y="57"/>
                    <a:pt x="235" y="70"/>
                  </a:cubicBezTo>
                  <a:cubicBezTo>
                    <a:pt x="236" y="71"/>
                    <a:pt x="236" y="73"/>
                    <a:pt x="236" y="74"/>
                  </a:cubicBezTo>
                  <a:cubicBezTo>
                    <a:pt x="236" y="107"/>
                    <a:pt x="236" y="139"/>
                    <a:pt x="236" y="172"/>
                  </a:cubicBezTo>
                  <a:cubicBezTo>
                    <a:pt x="236" y="172"/>
                    <a:pt x="236" y="173"/>
                    <a:pt x="236" y="174"/>
                  </a:cubicBezTo>
                  <a:cubicBezTo>
                    <a:pt x="235" y="174"/>
                    <a:pt x="234" y="173"/>
                    <a:pt x="234" y="172"/>
                  </a:cubicBezTo>
                  <a:cubicBezTo>
                    <a:pt x="225" y="164"/>
                    <a:pt x="216" y="155"/>
                    <a:pt x="207" y="146"/>
                  </a:cubicBezTo>
                  <a:cubicBezTo>
                    <a:pt x="201" y="140"/>
                    <a:pt x="195" y="134"/>
                    <a:pt x="189" y="129"/>
                  </a:cubicBezTo>
                  <a:cubicBezTo>
                    <a:pt x="187" y="127"/>
                    <a:pt x="187" y="126"/>
                    <a:pt x="189" y="125"/>
                  </a:cubicBezTo>
                  <a:cubicBezTo>
                    <a:pt x="194" y="120"/>
                    <a:pt x="199" y="115"/>
                    <a:pt x="205" y="110"/>
                  </a:cubicBezTo>
                  <a:cubicBezTo>
                    <a:pt x="205" y="110"/>
                    <a:pt x="205" y="110"/>
                    <a:pt x="206" y="109"/>
                  </a:cubicBezTo>
                  <a:cubicBezTo>
                    <a:pt x="205" y="108"/>
                    <a:pt x="204" y="109"/>
                    <a:pt x="203" y="109"/>
                  </a:cubicBezTo>
                  <a:cubicBezTo>
                    <a:pt x="188" y="109"/>
                    <a:pt x="172" y="109"/>
                    <a:pt x="156" y="109"/>
                  </a:cubicBezTo>
                  <a:cubicBezTo>
                    <a:pt x="154" y="109"/>
                    <a:pt x="153" y="109"/>
                    <a:pt x="153" y="112"/>
                  </a:cubicBezTo>
                  <a:cubicBezTo>
                    <a:pt x="153" y="127"/>
                    <a:pt x="153" y="143"/>
                    <a:pt x="153" y="158"/>
                  </a:cubicBezTo>
                  <a:cubicBezTo>
                    <a:pt x="153" y="159"/>
                    <a:pt x="153" y="159"/>
                    <a:pt x="153" y="160"/>
                  </a:cubicBezTo>
                  <a:cubicBezTo>
                    <a:pt x="154" y="160"/>
                    <a:pt x="155" y="159"/>
                    <a:pt x="156" y="158"/>
                  </a:cubicBezTo>
                  <a:cubicBezTo>
                    <a:pt x="160" y="153"/>
                    <a:pt x="164" y="149"/>
                    <a:pt x="169" y="144"/>
                  </a:cubicBezTo>
                  <a:cubicBezTo>
                    <a:pt x="170" y="143"/>
                    <a:pt x="171" y="143"/>
                    <a:pt x="172" y="144"/>
                  </a:cubicBezTo>
                  <a:cubicBezTo>
                    <a:pt x="185" y="159"/>
                    <a:pt x="198" y="173"/>
                    <a:pt x="211" y="187"/>
                  </a:cubicBezTo>
                  <a:cubicBezTo>
                    <a:pt x="213" y="189"/>
                    <a:pt x="214" y="190"/>
                    <a:pt x="216" y="192"/>
                  </a:cubicBezTo>
                  <a:cubicBezTo>
                    <a:pt x="217" y="193"/>
                    <a:pt x="218" y="194"/>
                    <a:pt x="216" y="196"/>
                  </a:cubicBezTo>
                  <a:cubicBezTo>
                    <a:pt x="210" y="202"/>
                    <a:pt x="203" y="209"/>
                    <a:pt x="197" y="216"/>
                  </a:cubicBezTo>
                  <a:cubicBezTo>
                    <a:pt x="190" y="223"/>
                    <a:pt x="183" y="230"/>
                    <a:pt x="177" y="237"/>
                  </a:cubicBezTo>
                  <a:cubicBezTo>
                    <a:pt x="174" y="239"/>
                    <a:pt x="174" y="239"/>
                    <a:pt x="172" y="237"/>
                  </a:cubicBezTo>
                  <a:cubicBezTo>
                    <a:pt x="168" y="232"/>
                    <a:pt x="164" y="228"/>
                    <a:pt x="160" y="224"/>
                  </a:cubicBezTo>
                  <a:cubicBezTo>
                    <a:pt x="148" y="211"/>
                    <a:pt x="135" y="198"/>
                    <a:pt x="123" y="185"/>
                  </a:cubicBezTo>
                  <a:cubicBezTo>
                    <a:pt x="117" y="179"/>
                    <a:pt x="111" y="173"/>
                    <a:pt x="105" y="167"/>
                  </a:cubicBezTo>
                  <a:cubicBezTo>
                    <a:pt x="104" y="165"/>
                    <a:pt x="104" y="164"/>
                    <a:pt x="105" y="163"/>
                  </a:cubicBezTo>
                  <a:cubicBezTo>
                    <a:pt x="108" y="160"/>
                    <a:pt x="110" y="157"/>
                    <a:pt x="113" y="154"/>
                  </a:cubicBezTo>
                  <a:cubicBezTo>
                    <a:pt x="114" y="153"/>
                    <a:pt x="114" y="153"/>
                    <a:pt x="114" y="152"/>
                  </a:cubicBezTo>
                  <a:cubicBezTo>
                    <a:pt x="114" y="152"/>
                    <a:pt x="113" y="152"/>
                    <a:pt x="112" y="152"/>
                  </a:cubicBezTo>
                  <a:cubicBezTo>
                    <a:pt x="101" y="152"/>
                    <a:pt x="90" y="152"/>
                    <a:pt x="78" y="152"/>
                  </a:cubicBezTo>
                  <a:cubicBezTo>
                    <a:pt x="77" y="152"/>
                    <a:pt x="76" y="152"/>
                    <a:pt x="76" y="154"/>
                  </a:cubicBezTo>
                  <a:cubicBezTo>
                    <a:pt x="76" y="166"/>
                    <a:pt x="76" y="179"/>
                    <a:pt x="76" y="191"/>
                  </a:cubicBezTo>
                  <a:cubicBezTo>
                    <a:pt x="76" y="191"/>
                    <a:pt x="76" y="192"/>
                    <a:pt x="77" y="192"/>
                  </a:cubicBezTo>
                  <a:cubicBezTo>
                    <a:pt x="79" y="190"/>
                    <a:pt x="81" y="188"/>
                    <a:pt x="82" y="186"/>
                  </a:cubicBezTo>
                  <a:cubicBezTo>
                    <a:pt x="84" y="184"/>
                    <a:pt x="85" y="182"/>
                    <a:pt x="87" y="181"/>
                  </a:cubicBezTo>
                  <a:cubicBezTo>
                    <a:pt x="88" y="179"/>
                    <a:pt x="89" y="179"/>
                    <a:pt x="91" y="181"/>
                  </a:cubicBezTo>
                  <a:cubicBezTo>
                    <a:pt x="104" y="194"/>
                    <a:pt x="118" y="208"/>
                    <a:pt x="131" y="221"/>
                  </a:cubicBezTo>
                  <a:cubicBezTo>
                    <a:pt x="138" y="228"/>
                    <a:pt x="145" y="236"/>
                    <a:pt x="153" y="243"/>
                  </a:cubicBezTo>
                  <a:cubicBezTo>
                    <a:pt x="153" y="244"/>
                    <a:pt x="154" y="244"/>
                    <a:pt x="154" y="245"/>
                  </a:cubicBezTo>
                  <a:cubicBezTo>
                    <a:pt x="153" y="246"/>
                    <a:pt x="152" y="245"/>
                    <a:pt x="152" y="245"/>
                  </a:cubicBezTo>
                  <a:cubicBezTo>
                    <a:pt x="125" y="245"/>
                    <a:pt x="98" y="245"/>
                    <a:pt x="71" y="245"/>
                  </a:cubicBezTo>
                  <a:cubicBezTo>
                    <a:pt x="70" y="245"/>
                    <a:pt x="68" y="245"/>
                    <a:pt x="67" y="244"/>
                  </a:cubicBezTo>
                  <a:cubicBezTo>
                    <a:pt x="52" y="228"/>
                    <a:pt x="36" y="212"/>
                    <a:pt x="21" y="196"/>
                  </a:cubicBezTo>
                  <a:cubicBezTo>
                    <a:pt x="14" y="189"/>
                    <a:pt x="8" y="183"/>
                    <a:pt x="2" y="176"/>
                  </a:cubicBezTo>
                  <a:cubicBezTo>
                    <a:pt x="0" y="175"/>
                    <a:pt x="0" y="173"/>
                    <a:pt x="0" y="172"/>
                  </a:cubicBezTo>
                  <a:cubicBezTo>
                    <a:pt x="0" y="140"/>
                    <a:pt x="0" y="108"/>
                    <a:pt x="0" y="77"/>
                  </a:cubicBezTo>
                  <a:cubicBezTo>
                    <a:pt x="0" y="75"/>
                    <a:pt x="0" y="74"/>
                    <a:pt x="1" y="73"/>
                  </a:cubicBezTo>
                  <a:cubicBezTo>
                    <a:pt x="9" y="65"/>
                    <a:pt x="16" y="57"/>
                    <a:pt x="23" y="50"/>
                  </a:cubicBezTo>
                  <a:cubicBezTo>
                    <a:pt x="24" y="49"/>
                    <a:pt x="25" y="49"/>
                    <a:pt x="26" y="50"/>
                  </a:cubicBezTo>
                  <a:cubicBezTo>
                    <a:pt x="36" y="60"/>
                    <a:pt x="46" y="70"/>
                    <a:pt x="55" y="80"/>
                  </a:cubicBezTo>
                  <a:cubicBezTo>
                    <a:pt x="61" y="85"/>
                    <a:pt x="66" y="90"/>
                    <a:pt x="71" y="96"/>
                  </a:cubicBezTo>
                  <a:cubicBezTo>
                    <a:pt x="74" y="98"/>
                    <a:pt x="76" y="101"/>
                    <a:pt x="78" y="103"/>
                  </a:cubicBezTo>
                  <a:cubicBezTo>
                    <a:pt x="80" y="104"/>
                    <a:pt x="79" y="105"/>
                    <a:pt x="78" y="106"/>
                  </a:cubicBezTo>
                  <a:cubicBezTo>
                    <a:pt x="71" y="114"/>
                    <a:pt x="64" y="121"/>
                    <a:pt x="58" y="128"/>
                  </a:cubicBezTo>
                  <a:cubicBezTo>
                    <a:pt x="57" y="129"/>
                    <a:pt x="57" y="129"/>
                    <a:pt x="56" y="130"/>
                  </a:cubicBezTo>
                  <a:close/>
                </a:path>
              </a:pathLst>
            </a:custGeom>
            <a:solidFill>
              <a:srgbClr val="0072C6"/>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2" name="Rectangle 41"/>
            <p:cNvSpPr/>
            <p:nvPr/>
          </p:nvSpPr>
          <p:spPr bwMode="auto">
            <a:xfrm>
              <a:off x="5514366" y="2714091"/>
              <a:ext cx="1769957" cy="34008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Microsoft Azure Traffic Manager</a:t>
              </a:r>
            </a:p>
          </p:txBody>
        </p:sp>
      </p:grpSp>
      <p:grpSp>
        <p:nvGrpSpPr>
          <p:cNvPr id="98" name="Group 97"/>
          <p:cNvGrpSpPr/>
          <p:nvPr/>
        </p:nvGrpSpPr>
        <p:grpSpPr>
          <a:xfrm>
            <a:off x="8486184" y="1482506"/>
            <a:ext cx="1156021" cy="1509134"/>
            <a:chOff x="8476189" y="2848141"/>
            <a:chExt cx="1056620" cy="1379370"/>
          </a:xfrm>
        </p:grpSpPr>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49150" y="2848141"/>
              <a:ext cx="983659" cy="983659"/>
            </a:xfrm>
            <a:prstGeom prst="rect">
              <a:avLst/>
            </a:prstGeom>
          </p:spPr>
        </p:pic>
        <p:sp>
          <p:nvSpPr>
            <p:cNvPr id="43" name="Rectangle 42"/>
            <p:cNvSpPr/>
            <p:nvPr/>
          </p:nvSpPr>
          <p:spPr bwMode="auto">
            <a:xfrm>
              <a:off x="8476189" y="3887421"/>
              <a:ext cx="926215" cy="340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Azure </a:t>
              </a:r>
            </a:p>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Queues</a:t>
              </a:r>
            </a:p>
          </p:txBody>
        </p:sp>
      </p:grpSp>
      <p:grpSp>
        <p:nvGrpSpPr>
          <p:cNvPr id="96" name="Group 95"/>
          <p:cNvGrpSpPr/>
          <p:nvPr/>
        </p:nvGrpSpPr>
        <p:grpSpPr>
          <a:xfrm>
            <a:off x="5062986" y="4368984"/>
            <a:ext cx="1915436" cy="1105572"/>
            <a:chOff x="604207" y="3659270"/>
            <a:chExt cx="1750736" cy="1010509"/>
          </a:xfrm>
        </p:grpSpPr>
        <p:grpSp>
          <p:nvGrpSpPr>
            <p:cNvPr id="91" name="Group 90"/>
            <p:cNvGrpSpPr/>
            <p:nvPr/>
          </p:nvGrpSpPr>
          <p:grpSpPr>
            <a:xfrm>
              <a:off x="1767390" y="3896792"/>
              <a:ext cx="587553" cy="772987"/>
              <a:chOff x="-2535497" y="7807103"/>
              <a:chExt cx="447675" cy="588963"/>
            </a:xfrm>
          </p:grpSpPr>
          <p:sp>
            <p:nvSpPr>
              <p:cNvPr id="50" name="Rectangle 236"/>
              <p:cNvSpPr>
                <a:spLocks noChangeArrowheads="1"/>
              </p:cNvSpPr>
              <p:nvPr/>
            </p:nvSpPr>
            <p:spPr bwMode="auto">
              <a:xfrm>
                <a:off x="-2514859" y="7886478"/>
                <a:ext cx="407988" cy="509588"/>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1" name="Rectangle 237"/>
              <p:cNvSpPr>
                <a:spLocks noChangeArrowheads="1"/>
              </p:cNvSpPr>
              <p:nvPr/>
            </p:nvSpPr>
            <p:spPr bwMode="auto">
              <a:xfrm>
                <a:off x="-2535497" y="7870603"/>
                <a:ext cx="447675" cy="158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2" name="Rectangle 238"/>
              <p:cNvSpPr>
                <a:spLocks noChangeArrowheads="1"/>
              </p:cNvSpPr>
              <p:nvPr/>
            </p:nvSpPr>
            <p:spPr bwMode="auto">
              <a:xfrm>
                <a:off x="-2291022" y="8291290"/>
                <a:ext cx="53975" cy="1047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3" name="Rectangle 239"/>
              <p:cNvSpPr>
                <a:spLocks noChangeArrowheads="1"/>
              </p:cNvSpPr>
              <p:nvPr/>
            </p:nvSpPr>
            <p:spPr bwMode="auto">
              <a:xfrm>
                <a:off x="-2383097" y="8291290"/>
                <a:ext cx="53975" cy="1047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4" name="Rectangle 240"/>
              <p:cNvSpPr>
                <a:spLocks noChangeArrowheads="1"/>
              </p:cNvSpPr>
              <p:nvPr/>
            </p:nvSpPr>
            <p:spPr bwMode="auto">
              <a:xfrm>
                <a:off x="-2473584" y="7932515"/>
                <a:ext cx="328613" cy="52388"/>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5" name="Rectangle 241"/>
              <p:cNvSpPr>
                <a:spLocks noChangeArrowheads="1"/>
              </p:cNvSpPr>
              <p:nvPr/>
            </p:nvSpPr>
            <p:spPr bwMode="auto">
              <a:xfrm>
                <a:off x="-2473584" y="8024590"/>
                <a:ext cx="328613" cy="52388"/>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6" name="Rectangle 242"/>
              <p:cNvSpPr>
                <a:spLocks noChangeArrowheads="1"/>
              </p:cNvSpPr>
              <p:nvPr/>
            </p:nvSpPr>
            <p:spPr bwMode="auto">
              <a:xfrm>
                <a:off x="-2473584" y="8115078"/>
                <a:ext cx="328613" cy="5397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7" name="Rectangle 243"/>
              <p:cNvSpPr>
                <a:spLocks noChangeArrowheads="1"/>
              </p:cNvSpPr>
              <p:nvPr/>
            </p:nvSpPr>
            <p:spPr bwMode="auto">
              <a:xfrm>
                <a:off x="-2473584" y="8207153"/>
                <a:ext cx="328613" cy="52388"/>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5" name="Rectangle 251"/>
              <p:cNvSpPr>
                <a:spLocks noChangeArrowheads="1"/>
              </p:cNvSpPr>
              <p:nvPr/>
            </p:nvSpPr>
            <p:spPr bwMode="auto">
              <a:xfrm>
                <a:off x="-2448184" y="7807103"/>
                <a:ext cx="157163" cy="635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nvGrpSpPr>
            <p:cNvPr id="93" name="Group 92"/>
            <p:cNvGrpSpPr/>
            <p:nvPr/>
          </p:nvGrpSpPr>
          <p:grpSpPr>
            <a:xfrm>
              <a:off x="604207" y="4142649"/>
              <a:ext cx="512546" cy="527130"/>
              <a:chOff x="-3472122" y="7994428"/>
              <a:chExt cx="390525" cy="401637"/>
            </a:xfrm>
          </p:grpSpPr>
          <p:sp>
            <p:nvSpPr>
              <p:cNvPr id="66" name="Rectangle 252"/>
              <p:cNvSpPr>
                <a:spLocks noChangeArrowheads="1"/>
              </p:cNvSpPr>
              <p:nvPr/>
            </p:nvSpPr>
            <p:spPr bwMode="auto">
              <a:xfrm>
                <a:off x="-3472122" y="8072215"/>
                <a:ext cx="369888" cy="323850"/>
              </a:xfrm>
              <a:prstGeom prst="rect">
                <a:avLst/>
              </a:prstGeom>
              <a:solidFill>
                <a:srgbClr val="009E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7" name="Rectangle 253"/>
              <p:cNvSpPr>
                <a:spLocks noChangeArrowheads="1"/>
              </p:cNvSpPr>
              <p:nvPr/>
            </p:nvSpPr>
            <p:spPr bwMode="auto">
              <a:xfrm>
                <a:off x="-3472122" y="8057928"/>
                <a:ext cx="390525" cy="14288"/>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8" name="Rectangle 254"/>
              <p:cNvSpPr>
                <a:spLocks noChangeArrowheads="1"/>
              </p:cNvSpPr>
              <p:nvPr/>
            </p:nvSpPr>
            <p:spPr bwMode="auto">
              <a:xfrm>
                <a:off x="-3284797" y="8291290"/>
                <a:ext cx="52388" cy="10477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9" name="Rectangle 255"/>
              <p:cNvSpPr>
                <a:spLocks noChangeArrowheads="1"/>
              </p:cNvSpPr>
              <p:nvPr/>
            </p:nvSpPr>
            <p:spPr bwMode="auto">
              <a:xfrm>
                <a:off x="-3378459" y="8291290"/>
                <a:ext cx="53975" cy="10477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0" name="Rectangle 256"/>
              <p:cNvSpPr>
                <a:spLocks noChangeArrowheads="1"/>
              </p:cNvSpPr>
              <p:nvPr/>
            </p:nvSpPr>
            <p:spPr bwMode="auto">
              <a:xfrm>
                <a:off x="-3470534" y="8115078"/>
                <a:ext cx="330200" cy="5397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1" name="Rectangle 257"/>
              <p:cNvSpPr>
                <a:spLocks noChangeArrowheads="1"/>
              </p:cNvSpPr>
              <p:nvPr/>
            </p:nvSpPr>
            <p:spPr bwMode="auto">
              <a:xfrm>
                <a:off x="-3470534" y="8207153"/>
                <a:ext cx="330200" cy="52388"/>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2" name="Rectangle 258"/>
              <p:cNvSpPr>
                <a:spLocks noChangeArrowheads="1"/>
              </p:cNvSpPr>
              <p:nvPr/>
            </p:nvSpPr>
            <p:spPr bwMode="auto">
              <a:xfrm>
                <a:off x="-3443547" y="7994428"/>
                <a:ext cx="158750" cy="635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nvGrpSpPr>
            <p:cNvPr id="92" name="Group 91"/>
            <p:cNvGrpSpPr/>
            <p:nvPr/>
          </p:nvGrpSpPr>
          <p:grpSpPr>
            <a:xfrm>
              <a:off x="1144344" y="3659270"/>
              <a:ext cx="587553" cy="1010509"/>
              <a:chOff x="-3032384" y="7626128"/>
              <a:chExt cx="447675" cy="769938"/>
            </a:xfrm>
          </p:grpSpPr>
          <p:sp>
            <p:nvSpPr>
              <p:cNvPr id="73" name="Rectangle 259"/>
              <p:cNvSpPr>
                <a:spLocks noChangeArrowheads="1"/>
              </p:cNvSpPr>
              <p:nvPr/>
            </p:nvSpPr>
            <p:spPr bwMode="auto">
              <a:xfrm>
                <a:off x="-3011747" y="7705503"/>
                <a:ext cx="406400" cy="690563"/>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4" name="Rectangle 260"/>
              <p:cNvSpPr>
                <a:spLocks noChangeArrowheads="1"/>
              </p:cNvSpPr>
              <p:nvPr/>
            </p:nvSpPr>
            <p:spPr bwMode="auto">
              <a:xfrm>
                <a:off x="-3032384" y="7689628"/>
                <a:ext cx="447675" cy="158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5" name="Rectangle 261"/>
              <p:cNvSpPr>
                <a:spLocks noChangeArrowheads="1"/>
              </p:cNvSpPr>
              <p:nvPr/>
            </p:nvSpPr>
            <p:spPr bwMode="auto">
              <a:xfrm>
                <a:off x="-2789497" y="8291290"/>
                <a:ext cx="53975" cy="1047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6" name="Rectangle 262"/>
              <p:cNvSpPr>
                <a:spLocks noChangeArrowheads="1"/>
              </p:cNvSpPr>
              <p:nvPr/>
            </p:nvSpPr>
            <p:spPr bwMode="auto">
              <a:xfrm>
                <a:off x="-2879984" y="8291290"/>
                <a:ext cx="53975" cy="1047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7" name="Rectangle 263"/>
              <p:cNvSpPr>
                <a:spLocks noChangeArrowheads="1"/>
              </p:cNvSpPr>
              <p:nvPr/>
            </p:nvSpPr>
            <p:spPr bwMode="auto">
              <a:xfrm>
                <a:off x="-2972059" y="7932515"/>
                <a:ext cx="328613" cy="5238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8" name="Rectangle 264"/>
              <p:cNvSpPr>
                <a:spLocks noChangeArrowheads="1"/>
              </p:cNvSpPr>
              <p:nvPr/>
            </p:nvSpPr>
            <p:spPr bwMode="auto">
              <a:xfrm>
                <a:off x="-2972059" y="8024590"/>
                <a:ext cx="328613" cy="5238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79" name="Rectangle 265"/>
              <p:cNvSpPr>
                <a:spLocks noChangeArrowheads="1"/>
              </p:cNvSpPr>
              <p:nvPr/>
            </p:nvSpPr>
            <p:spPr bwMode="auto">
              <a:xfrm>
                <a:off x="-2972059" y="8115078"/>
                <a:ext cx="328613" cy="539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80" name="Rectangle 266"/>
              <p:cNvSpPr>
                <a:spLocks noChangeArrowheads="1"/>
              </p:cNvSpPr>
              <p:nvPr/>
            </p:nvSpPr>
            <p:spPr bwMode="auto">
              <a:xfrm>
                <a:off x="-2972059" y="8207153"/>
                <a:ext cx="328613" cy="5238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81" name="Rectangle 267"/>
              <p:cNvSpPr>
                <a:spLocks noChangeArrowheads="1"/>
              </p:cNvSpPr>
              <p:nvPr/>
            </p:nvSpPr>
            <p:spPr bwMode="auto">
              <a:xfrm>
                <a:off x="-2972059" y="7749953"/>
                <a:ext cx="328613" cy="52388"/>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82" name="Rectangle 268"/>
              <p:cNvSpPr>
                <a:spLocks noChangeArrowheads="1"/>
              </p:cNvSpPr>
              <p:nvPr/>
            </p:nvSpPr>
            <p:spPr bwMode="auto">
              <a:xfrm>
                <a:off x="-2972059" y="7840440"/>
                <a:ext cx="328613" cy="5397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83" name="Rectangle 269"/>
              <p:cNvSpPr>
                <a:spLocks noChangeArrowheads="1"/>
              </p:cNvSpPr>
              <p:nvPr/>
            </p:nvSpPr>
            <p:spPr bwMode="auto">
              <a:xfrm>
                <a:off x="-2721234" y="7626128"/>
                <a:ext cx="49213" cy="635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84" name="Rectangle 270"/>
              <p:cNvSpPr>
                <a:spLocks noChangeArrowheads="1"/>
              </p:cNvSpPr>
              <p:nvPr/>
            </p:nvSpPr>
            <p:spPr bwMode="auto">
              <a:xfrm>
                <a:off x="-2786322" y="7626128"/>
                <a:ext cx="49213" cy="6350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sp>
        <p:nvSpPr>
          <p:cNvPr id="95" name="Left-Right Arrow 94"/>
          <p:cNvSpPr/>
          <p:nvPr/>
        </p:nvSpPr>
        <p:spPr>
          <a:xfrm rot="5400000">
            <a:off x="5528058" y="3428523"/>
            <a:ext cx="900379" cy="364316"/>
          </a:xfrm>
          <a:prstGeom prst="leftRightArrow">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428" dirty="0">
              <a:solidFill>
                <a:srgbClr val="FFFFFF"/>
              </a:solidFill>
              <a:latin typeface="Segoe UI Light" panose="020B0502040204020203" pitchFamily="34" charset="0"/>
              <a:cs typeface="Segoe UI Light" panose="020B0502040204020203" pitchFamily="34" charset="0"/>
            </a:endParaRPr>
          </a:p>
        </p:txBody>
      </p:sp>
      <p:grpSp>
        <p:nvGrpSpPr>
          <p:cNvPr id="100" name="Group 99"/>
          <p:cNvGrpSpPr/>
          <p:nvPr/>
        </p:nvGrpSpPr>
        <p:grpSpPr>
          <a:xfrm>
            <a:off x="10341888" y="3921688"/>
            <a:ext cx="1303343" cy="1356332"/>
            <a:chOff x="10299837" y="3160556"/>
            <a:chExt cx="1191274" cy="1239707"/>
          </a:xfrm>
        </p:grpSpPr>
        <p:grpSp>
          <p:nvGrpSpPr>
            <p:cNvPr id="9" name="Group 133"/>
            <p:cNvGrpSpPr>
              <a:grpSpLocks noChangeAspect="1"/>
            </p:cNvGrpSpPr>
            <p:nvPr/>
          </p:nvGrpSpPr>
          <p:grpSpPr bwMode="auto">
            <a:xfrm>
              <a:off x="10518779" y="3160556"/>
              <a:ext cx="753390" cy="788844"/>
              <a:chOff x="3478" y="796"/>
              <a:chExt cx="765" cy="801"/>
            </a:xfrm>
            <a:solidFill>
              <a:srgbClr val="0072BC"/>
            </a:solidFill>
          </p:grpSpPr>
          <p:sp>
            <p:nvSpPr>
              <p:cNvPr id="15" name="Freeform 134"/>
              <p:cNvSpPr>
                <a:spLocks noEditPoints="1"/>
              </p:cNvSpPr>
              <p:nvPr/>
            </p:nvSpPr>
            <p:spPr bwMode="auto">
              <a:xfrm>
                <a:off x="3478" y="796"/>
                <a:ext cx="529" cy="708"/>
              </a:xfrm>
              <a:custGeom>
                <a:avLst/>
                <a:gdLst>
                  <a:gd name="T0" fmla="*/ 158 w 222"/>
                  <a:gd name="T1" fmla="*/ 230 h 297"/>
                  <a:gd name="T2" fmla="*/ 222 w 222"/>
                  <a:gd name="T3" fmla="*/ 186 h 297"/>
                  <a:gd name="T4" fmla="*/ 222 w 222"/>
                  <a:gd name="T5" fmla="*/ 48 h 297"/>
                  <a:gd name="T6" fmla="*/ 195 w 222"/>
                  <a:gd name="T7" fmla="*/ 17 h 297"/>
                  <a:gd name="T8" fmla="*/ 81 w 222"/>
                  <a:gd name="T9" fmla="*/ 3 h 297"/>
                  <a:gd name="T10" fmla="*/ 7 w 222"/>
                  <a:gd name="T11" fmla="*/ 30 h 297"/>
                  <a:gd name="T12" fmla="*/ 0 w 222"/>
                  <a:gd name="T13" fmla="*/ 251 h 297"/>
                  <a:gd name="T14" fmla="*/ 22 w 222"/>
                  <a:gd name="T15" fmla="*/ 279 h 297"/>
                  <a:gd name="T16" fmla="*/ 94 w 222"/>
                  <a:gd name="T17" fmla="*/ 294 h 297"/>
                  <a:gd name="T18" fmla="*/ 154 w 222"/>
                  <a:gd name="T19" fmla="*/ 232 h 297"/>
                  <a:gd name="T20" fmla="*/ 187 w 222"/>
                  <a:gd name="T21" fmla="*/ 189 h 297"/>
                  <a:gd name="T22" fmla="*/ 150 w 222"/>
                  <a:gd name="T23" fmla="*/ 186 h 297"/>
                  <a:gd name="T24" fmla="*/ 150 w 222"/>
                  <a:gd name="T25" fmla="*/ 133 h 297"/>
                  <a:gd name="T26" fmla="*/ 165 w 222"/>
                  <a:gd name="T27" fmla="*/ 129 h 297"/>
                  <a:gd name="T28" fmla="*/ 169 w 222"/>
                  <a:gd name="T29" fmla="*/ 171 h 297"/>
                  <a:gd name="T30" fmla="*/ 186 w 222"/>
                  <a:gd name="T31" fmla="*/ 175 h 297"/>
                  <a:gd name="T32" fmla="*/ 189 w 222"/>
                  <a:gd name="T33" fmla="*/ 186 h 297"/>
                  <a:gd name="T34" fmla="*/ 49 w 222"/>
                  <a:gd name="T35" fmla="*/ 26 h 297"/>
                  <a:gd name="T36" fmla="*/ 126 w 222"/>
                  <a:gd name="T37" fmla="*/ 17 h 297"/>
                  <a:gd name="T38" fmla="*/ 187 w 222"/>
                  <a:gd name="T39" fmla="*/ 35 h 297"/>
                  <a:gd name="T40" fmla="*/ 172 w 222"/>
                  <a:gd name="T41" fmla="*/ 57 h 297"/>
                  <a:gd name="T42" fmla="*/ 111 w 222"/>
                  <a:gd name="T43" fmla="*/ 65 h 297"/>
                  <a:gd name="T44" fmla="*/ 37 w 222"/>
                  <a:gd name="T45" fmla="*/ 50 h 297"/>
                  <a:gd name="T46" fmla="*/ 78 w 222"/>
                  <a:gd name="T47" fmla="*/ 173 h 297"/>
                  <a:gd name="T48" fmla="*/ 37 w 222"/>
                  <a:gd name="T49" fmla="*/ 188 h 297"/>
                  <a:gd name="T50" fmla="*/ 35 w 222"/>
                  <a:gd name="T51" fmla="*/ 179 h 297"/>
                  <a:gd name="T52" fmla="*/ 35 w 222"/>
                  <a:gd name="T53" fmla="*/ 174 h 297"/>
                  <a:gd name="T54" fmla="*/ 52 w 222"/>
                  <a:gd name="T55" fmla="*/ 176 h 297"/>
                  <a:gd name="T56" fmla="*/ 54 w 222"/>
                  <a:gd name="T57" fmla="*/ 168 h 297"/>
                  <a:gd name="T58" fmla="*/ 40 w 222"/>
                  <a:gd name="T59" fmla="*/ 134 h 297"/>
                  <a:gd name="T60" fmla="*/ 72 w 222"/>
                  <a:gd name="T61" fmla="*/ 130 h 297"/>
                  <a:gd name="T62" fmla="*/ 75 w 222"/>
                  <a:gd name="T63" fmla="*/ 143 h 297"/>
                  <a:gd name="T64" fmla="*/ 59 w 222"/>
                  <a:gd name="T65" fmla="*/ 142 h 297"/>
                  <a:gd name="T66" fmla="*/ 57 w 222"/>
                  <a:gd name="T67" fmla="*/ 151 h 297"/>
                  <a:gd name="T68" fmla="*/ 78 w 222"/>
                  <a:gd name="T69" fmla="*/ 173 h 297"/>
                  <a:gd name="T70" fmla="*/ 99 w 222"/>
                  <a:gd name="T71" fmla="*/ 131 h 297"/>
                  <a:gd name="T72" fmla="*/ 142 w 222"/>
                  <a:gd name="T73" fmla="*/ 153 h 297"/>
                  <a:gd name="T74" fmla="*/ 128 w 222"/>
                  <a:gd name="T75" fmla="*/ 189 h 297"/>
                  <a:gd name="T76" fmla="*/ 145 w 222"/>
                  <a:gd name="T77" fmla="*/ 204 h 297"/>
                  <a:gd name="T78" fmla="*/ 121 w 222"/>
                  <a:gd name="T79" fmla="*/ 203 h 297"/>
                  <a:gd name="T80" fmla="*/ 107 w 222"/>
                  <a:gd name="T81" fmla="*/ 19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97">
                    <a:moveTo>
                      <a:pt x="154" y="232"/>
                    </a:moveTo>
                    <a:cubicBezTo>
                      <a:pt x="156" y="232"/>
                      <a:pt x="157" y="232"/>
                      <a:pt x="158" y="230"/>
                    </a:cubicBezTo>
                    <a:cubicBezTo>
                      <a:pt x="171" y="207"/>
                      <a:pt x="192" y="194"/>
                      <a:pt x="218" y="190"/>
                    </a:cubicBezTo>
                    <a:cubicBezTo>
                      <a:pt x="221" y="190"/>
                      <a:pt x="222" y="189"/>
                      <a:pt x="222" y="186"/>
                    </a:cubicBezTo>
                    <a:cubicBezTo>
                      <a:pt x="222" y="163"/>
                      <a:pt x="222" y="139"/>
                      <a:pt x="222" y="116"/>
                    </a:cubicBezTo>
                    <a:cubicBezTo>
                      <a:pt x="222" y="93"/>
                      <a:pt x="222" y="71"/>
                      <a:pt x="222" y="48"/>
                    </a:cubicBezTo>
                    <a:cubicBezTo>
                      <a:pt x="222" y="41"/>
                      <a:pt x="220" y="36"/>
                      <a:pt x="215" y="31"/>
                    </a:cubicBezTo>
                    <a:cubicBezTo>
                      <a:pt x="210" y="25"/>
                      <a:pt x="203" y="21"/>
                      <a:pt x="195" y="17"/>
                    </a:cubicBezTo>
                    <a:cubicBezTo>
                      <a:pt x="170" y="5"/>
                      <a:pt x="143" y="2"/>
                      <a:pt x="115" y="1"/>
                    </a:cubicBezTo>
                    <a:cubicBezTo>
                      <a:pt x="103" y="0"/>
                      <a:pt x="92" y="1"/>
                      <a:pt x="81" y="3"/>
                    </a:cubicBezTo>
                    <a:cubicBezTo>
                      <a:pt x="64" y="5"/>
                      <a:pt x="47" y="8"/>
                      <a:pt x="32" y="15"/>
                    </a:cubicBezTo>
                    <a:cubicBezTo>
                      <a:pt x="22" y="18"/>
                      <a:pt x="14" y="23"/>
                      <a:pt x="7" y="30"/>
                    </a:cubicBezTo>
                    <a:cubicBezTo>
                      <a:pt x="2" y="34"/>
                      <a:pt x="0" y="40"/>
                      <a:pt x="0" y="46"/>
                    </a:cubicBezTo>
                    <a:cubicBezTo>
                      <a:pt x="0" y="114"/>
                      <a:pt x="0" y="183"/>
                      <a:pt x="0" y="251"/>
                    </a:cubicBezTo>
                    <a:cubicBezTo>
                      <a:pt x="0" y="255"/>
                      <a:pt x="1" y="259"/>
                      <a:pt x="3" y="263"/>
                    </a:cubicBezTo>
                    <a:cubicBezTo>
                      <a:pt x="8" y="270"/>
                      <a:pt x="14" y="275"/>
                      <a:pt x="22" y="279"/>
                    </a:cubicBezTo>
                    <a:cubicBezTo>
                      <a:pt x="43" y="290"/>
                      <a:pt x="67" y="294"/>
                      <a:pt x="91" y="297"/>
                    </a:cubicBezTo>
                    <a:cubicBezTo>
                      <a:pt x="93" y="297"/>
                      <a:pt x="94" y="296"/>
                      <a:pt x="94" y="294"/>
                    </a:cubicBezTo>
                    <a:cubicBezTo>
                      <a:pt x="93" y="289"/>
                      <a:pt x="93" y="285"/>
                      <a:pt x="94" y="280"/>
                    </a:cubicBezTo>
                    <a:cubicBezTo>
                      <a:pt x="98" y="252"/>
                      <a:pt x="123" y="230"/>
                      <a:pt x="154" y="232"/>
                    </a:cubicBezTo>
                    <a:close/>
                    <a:moveTo>
                      <a:pt x="189" y="186"/>
                    </a:moveTo>
                    <a:cubicBezTo>
                      <a:pt x="189" y="188"/>
                      <a:pt x="189" y="189"/>
                      <a:pt x="187" y="189"/>
                    </a:cubicBezTo>
                    <a:cubicBezTo>
                      <a:pt x="175" y="189"/>
                      <a:pt x="164" y="189"/>
                      <a:pt x="153" y="189"/>
                    </a:cubicBezTo>
                    <a:cubicBezTo>
                      <a:pt x="151" y="189"/>
                      <a:pt x="150" y="188"/>
                      <a:pt x="150" y="186"/>
                    </a:cubicBezTo>
                    <a:cubicBezTo>
                      <a:pt x="151" y="177"/>
                      <a:pt x="150" y="168"/>
                      <a:pt x="150" y="159"/>
                    </a:cubicBezTo>
                    <a:cubicBezTo>
                      <a:pt x="150" y="150"/>
                      <a:pt x="151" y="142"/>
                      <a:pt x="150" y="133"/>
                    </a:cubicBezTo>
                    <a:cubicBezTo>
                      <a:pt x="150" y="130"/>
                      <a:pt x="151" y="129"/>
                      <a:pt x="154" y="129"/>
                    </a:cubicBezTo>
                    <a:cubicBezTo>
                      <a:pt x="158" y="129"/>
                      <a:pt x="161" y="129"/>
                      <a:pt x="165" y="129"/>
                    </a:cubicBezTo>
                    <a:cubicBezTo>
                      <a:pt x="168" y="129"/>
                      <a:pt x="169" y="130"/>
                      <a:pt x="169" y="133"/>
                    </a:cubicBezTo>
                    <a:cubicBezTo>
                      <a:pt x="169" y="146"/>
                      <a:pt x="169" y="158"/>
                      <a:pt x="169" y="171"/>
                    </a:cubicBezTo>
                    <a:cubicBezTo>
                      <a:pt x="169" y="174"/>
                      <a:pt x="170" y="175"/>
                      <a:pt x="173" y="175"/>
                    </a:cubicBezTo>
                    <a:cubicBezTo>
                      <a:pt x="177" y="175"/>
                      <a:pt x="182" y="175"/>
                      <a:pt x="186" y="175"/>
                    </a:cubicBezTo>
                    <a:cubicBezTo>
                      <a:pt x="188" y="175"/>
                      <a:pt x="189" y="176"/>
                      <a:pt x="189" y="178"/>
                    </a:cubicBezTo>
                    <a:cubicBezTo>
                      <a:pt x="189" y="181"/>
                      <a:pt x="189" y="183"/>
                      <a:pt x="189" y="186"/>
                    </a:cubicBezTo>
                    <a:close/>
                    <a:moveTo>
                      <a:pt x="36" y="33"/>
                    </a:moveTo>
                    <a:cubicBezTo>
                      <a:pt x="40" y="29"/>
                      <a:pt x="45" y="27"/>
                      <a:pt x="49" y="26"/>
                    </a:cubicBezTo>
                    <a:cubicBezTo>
                      <a:pt x="62" y="21"/>
                      <a:pt x="74" y="19"/>
                      <a:pt x="87" y="18"/>
                    </a:cubicBezTo>
                    <a:cubicBezTo>
                      <a:pt x="100" y="17"/>
                      <a:pt x="113" y="16"/>
                      <a:pt x="126" y="17"/>
                    </a:cubicBezTo>
                    <a:cubicBezTo>
                      <a:pt x="143" y="18"/>
                      <a:pt x="160" y="20"/>
                      <a:pt x="176" y="27"/>
                    </a:cubicBezTo>
                    <a:cubicBezTo>
                      <a:pt x="180" y="29"/>
                      <a:pt x="184" y="31"/>
                      <a:pt x="187" y="35"/>
                    </a:cubicBezTo>
                    <a:cubicBezTo>
                      <a:pt x="191" y="39"/>
                      <a:pt x="191" y="43"/>
                      <a:pt x="187" y="48"/>
                    </a:cubicBezTo>
                    <a:cubicBezTo>
                      <a:pt x="183" y="52"/>
                      <a:pt x="178" y="54"/>
                      <a:pt x="172" y="57"/>
                    </a:cubicBezTo>
                    <a:cubicBezTo>
                      <a:pt x="159" y="61"/>
                      <a:pt x="146" y="63"/>
                      <a:pt x="132" y="64"/>
                    </a:cubicBezTo>
                    <a:cubicBezTo>
                      <a:pt x="125" y="65"/>
                      <a:pt x="118" y="65"/>
                      <a:pt x="111" y="65"/>
                    </a:cubicBezTo>
                    <a:cubicBezTo>
                      <a:pt x="91" y="65"/>
                      <a:pt x="71" y="63"/>
                      <a:pt x="52" y="57"/>
                    </a:cubicBezTo>
                    <a:cubicBezTo>
                      <a:pt x="46" y="55"/>
                      <a:pt x="41" y="53"/>
                      <a:pt x="37" y="50"/>
                    </a:cubicBezTo>
                    <a:cubicBezTo>
                      <a:pt x="30" y="45"/>
                      <a:pt x="30" y="38"/>
                      <a:pt x="36" y="33"/>
                    </a:cubicBezTo>
                    <a:close/>
                    <a:moveTo>
                      <a:pt x="78" y="173"/>
                    </a:moveTo>
                    <a:cubicBezTo>
                      <a:pt x="77" y="180"/>
                      <a:pt x="73" y="185"/>
                      <a:pt x="67" y="188"/>
                    </a:cubicBezTo>
                    <a:cubicBezTo>
                      <a:pt x="57" y="191"/>
                      <a:pt x="47" y="191"/>
                      <a:pt x="37" y="188"/>
                    </a:cubicBezTo>
                    <a:cubicBezTo>
                      <a:pt x="36" y="187"/>
                      <a:pt x="35" y="186"/>
                      <a:pt x="35" y="185"/>
                    </a:cubicBezTo>
                    <a:cubicBezTo>
                      <a:pt x="35" y="183"/>
                      <a:pt x="35" y="181"/>
                      <a:pt x="35" y="179"/>
                    </a:cubicBezTo>
                    <a:cubicBezTo>
                      <a:pt x="35" y="179"/>
                      <a:pt x="35" y="179"/>
                      <a:pt x="35" y="179"/>
                    </a:cubicBezTo>
                    <a:cubicBezTo>
                      <a:pt x="35" y="177"/>
                      <a:pt x="35" y="176"/>
                      <a:pt x="35" y="174"/>
                    </a:cubicBezTo>
                    <a:cubicBezTo>
                      <a:pt x="35" y="172"/>
                      <a:pt x="36" y="171"/>
                      <a:pt x="38" y="172"/>
                    </a:cubicBezTo>
                    <a:cubicBezTo>
                      <a:pt x="42" y="175"/>
                      <a:pt x="47" y="177"/>
                      <a:pt x="52" y="176"/>
                    </a:cubicBezTo>
                    <a:cubicBezTo>
                      <a:pt x="55" y="176"/>
                      <a:pt x="57" y="176"/>
                      <a:pt x="58" y="173"/>
                    </a:cubicBezTo>
                    <a:cubicBezTo>
                      <a:pt x="58" y="171"/>
                      <a:pt x="57" y="169"/>
                      <a:pt x="54" y="168"/>
                    </a:cubicBezTo>
                    <a:cubicBezTo>
                      <a:pt x="52" y="167"/>
                      <a:pt x="49" y="165"/>
                      <a:pt x="46" y="164"/>
                    </a:cubicBezTo>
                    <a:cubicBezTo>
                      <a:pt x="33" y="158"/>
                      <a:pt x="30" y="143"/>
                      <a:pt x="40" y="134"/>
                    </a:cubicBezTo>
                    <a:cubicBezTo>
                      <a:pt x="45" y="130"/>
                      <a:pt x="50" y="129"/>
                      <a:pt x="55" y="128"/>
                    </a:cubicBezTo>
                    <a:cubicBezTo>
                      <a:pt x="61" y="128"/>
                      <a:pt x="66" y="129"/>
                      <a:pt x="72" y="130"/>
                    </a:cubicBezTo>
                    <a:cubicBezTo>
                      <a:pt x="74" y="130"/>
                      <a:pt x="75" y="131"/>
                      <a:pt x="75" y="134"/>
                    </a:cubicBezTo>
                    <a:cubicBezTo>
                      <a:pt x="75" y="137"/>
                      <a:pt x="75" y="140"/>
                      <a:pt x="75" y="143"/>
                    </a:cubicBezTo>
                    <a:cubicBezTo>
                      <a:pt x="75" y="145"/>
                      <a:pt x="74" y="145"/>
                      <a:pt x="72" y="145"/>
                    </a:cubicBezTo>
                    <a:cubicBezTo>
                      <a:pt x="68" y="143"/>
                      <a:pt x="64" y="142"/>
                      <a:pt x="59" y="142"/>
                    </a:cubicBezTo>
                    <a:cubicBezTo>
                      <a:pt x="57" y="142"/>
                      <a:pt x="54" y="142"/>
                      <a:pt x="54" y="145"/>
                    </a:cubicBezTo>
                    <a:cubicBezTo>
                      <a:pt x="53" y="148"/>
                      <a:pt x="55" y="149"/>
                      <a:pt x="57" y="151"/>
                    </a:cubicBezTo>
                    <a:cubicBezTo>
                      <a:pt x="61" y="153"/>
                      <a:pt x="66" y="154"/>
                      <a:pt x="70" y="156"/>
                    </a:cubicBezTo>
                    <a:cubicBezTo>
                      <a:pt x="76" y="160"/>
                      <a:pt x="79" y="166"/>
                      <a:pt x="78" y="173"/>
                    </a:cubicBezTo>
                    <a:close/>
                    <a:moveTo>
                      <a:pt x="82" y="158"/>
                    </a:moveTo>
                    <a:cubicBezTo>
                      <a:pt x="83" y="146"/>
                      <a:pt x="88" y="136"/>
                      <a:pt x="99" y="131"/>
                    </a:cubicBezTo>
                    <a:cubicBezTo>
                      <a:pt x="111" y="126"/>
                      <a:pt x="122" y="127"/>
                      <a:pt x="132" y="135"/>
                    </a:cubicBezTo>
                    <a:cubicBezTo>
                      <a:pt x="138" y="139"/>
                      <a:pt x="141" y="146"/>
                      <a:pt x="142" y="153"/>
                    </a:cubicBezTo>
                    <a:cubicBezTo>
                      <a:pt x="143" y="166"/>
                      <a:pt x="140" y="178"/>
                      <a:pt x="128" y="186"/>
                    </a:cubicBezTo>
                    <a:cubicBezTo>
                      <a:pt x="126" y="187"/>
                      <a:pt x="127" y="188"/>
                      <a:pt x="128" y="189"/>
                    </a:cubicBezTo>
                    <a:cubicBezTo>
                      <a:pt x="133" y="193"/>
                      <a:pt x="138" y="197"/>
                      <a:pt x="143" y="202"/>
                    </a:cubicBezTo>
                    <a:cubicBezTo>
                      <a:pt x="143" y="202"/>
                      <a:pt x="144" y="202"/>
                      <a:pt x="145" y="204"/>
                    </a:cubicBezTo>
                    <a:cubicBezTo>
                      <a:pt x="137" y="204"/>
                      <a:pt x="131" y="204"/>
                      <a:pt x="124" y="204"/>
                    </a:cubicBezTo>
                    <a:cubicBezTo>
                      <a:pt x="123" y="204"/>
                      <a:pt x="122" y="203"/>
                      <a:pt x="121" y="203"/>
                    </a:cubicBezTo>
                    <a:cubicBezTo>
                      <a:pt x="118" y="199"/>
                      <a:pt x="115" y="196"/>
                      <a:pt x="112" y="192"/>
                    </a:cubicBezTo>
                    <a:cubicBezTo>
                      <a:pt x="111" y="191"/>
                      <a:pt x="109" y="190"/>
                      <a:pt x="107" y="190"/>
                    </a:cubicBezTo>
                    <a:cubicBezTo>
                      <a:pt x="91" y="188"/>
                      <a:pt x="81" y="174"/>
                      <a:pt x="82" y="15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6" name="Freeform 135"/>
              <p:cNvSpPr>
                <a:spLocks noEditPoints="1"/>
              </p:cNvSpPr>
              <p:nvPr/>
            </p:nvSpPr>
            <p:spPr bwMode="auto">
              <a:xfrm>
                <a:off x="3714" y="1268"/>
                <a:ext cx="529" cy="329"/>
              </a:xfrm>
              <a:custGeom>
                <a:avLst/>
                <a:gdLst>
                  <a:gd name="T0" fmla="*/ 197 w 222"/>
                  <a:gd name="T1" fmla="*/ 82 h 138"/>
                  <a:gd name="T2" fmla="*/ 195 w 222"/>
                  <a:gd name="T3" fmla="*/ 79 h 138"/>
                  <a:gd name="T4" fmla="*/ 195 w 222"/>
                  <a:gd name="T5" fmla="*/ 63 h 138"/>
                  <a:gd name="T6" fmla="*/ 128 w 222"/>
                  <a:gd name="T7" fmla="*/ 0 h 138"/>
                  <a:gd name="T8" fmla="*/ 64 w 222"/>
                  <a:gd name="T9" fmla="*/ 40 h 138"/>
                  <a:gd name="T10" fmla="*/ 59 w 222"/>
                  <a:gd name="T11" fmla="*/ 43 h 138"/>
                  <a:gd name="T12" fmla="*/ 45 w 222"/>
                  <a:gd name="T13" fmla="*/ 42 h 138"/>
                  <a:gd name="T14" fmla="*/ 2 w 222"/>
                  <a:gd name="T15" fmla="*/ 86 h 138"/>
                  <a:gd name="T16" fmla="*/ 51 w 222"/>
                  <a:gd name="T17" fmla="*/ 138 h 138"/>
                  <a:gd name="T18" fmla="*/ 123 w 222"/>
                  <a:gd name="T19" fmla="*/ 138 h 138"/>
                  <a:gd name="T20" fmla="*/ 196 w 222"/>
                  <a:gd name="T21" fmla="*/ 138 h 138"/>
                  <a:gd name="T22" fmla="*/ 202 w 222"/>
                  <a:gd name="T23" fmla="*/ 138 h 138"/>
                  <a:gd name="T24" fmla="*/ 221 w 222"/>
                  <a:gd name="T25" fmla="*/ 108 h 138"/>
                  <a:gd name="T26" fmla="*/ 197 w 222"/>
                  <a:gd name="T27" fmla="*/ 82 h 138"/>
                  <a:gd name="T28" fmla="*/ 208 w 222"/>
                  <a:gd name="T29" fmla="*/ 123 h 138"/>
                  <a:gd name="T30" fmla="*/ 193 w 222"/>
                  <a:gd name="T31" fmla="*/ 130 h 138"/>
                  <a:gd name="T32" fmla="*/ 159 w 222"/>
                  <a:gd name="T33" fmla="*/ 130 h 138"/>
                  <a:gd name="T34" fmla="*/ 159 w 222"/>
                  <a:gd name="T35" fmla="*/ 131 h 138"/>
                  <a:gd name="T36" fmla="*/ 56 w 222"/>
                  <a:gd name="T37" fmla="*/ 131 h 138"/>
                  <a:gd name="T38" fmla="*/ 37 w 222"/>
                  <a:gd name="T39" fmla="*/ 128 h 138"/>
                  <a:gd name="T40" fmla="*/ 10 w 222"/>
                  <a:gd name="T41" fmla="*/ 88 h 138"/>
                  <a:gd name="T42" fmla="*/ 45 w 222"/>
                  <a:gd name="T43" fmla="*/ 50 h 138"/>
                  <a:gd name="T44" fmla="*/ 63 w 222"/>
                  <a:gd name="T45" fmla="*/ 52 h 138"/>
                  <a:gd name="T46" fmla="*/ 69 w 222"/>
                  <a:gd name="T47" fmla="*/ 49 h 138"/>
                  <a:gd name="T48" fmla="*/ 116 w 222"/>
                  <a:gd name="T49" fmla="*/ 8 h 138"/>
                  <a:gd name="T50" fmla="*/ 187 w 222"/>
                  <a:gd name="T51" fmla="*/ 60 h 138"/>
                  <a:gd name="T52" fmla="*/ 185 w 222"/>
                  <a:gd name="T53" fmla="*/ 86 h 138"/>
                  <a:gd name="T54" fmla="*/ 189 w 222"/>
                  <a:gd name="T55" fmla="*/ 90 h 138"/>
                  <a:gd name="T56" fmla="*/ 210 w 222"/>
                  <a:gd name="T57" fmla="*/ 100 h 138"/>
                  <a:gd name="T58" fmla="*/ 208 w 222"/>
                  <a:gd name="T59" fmla="*/ 123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2" h="138">
                    <a:moveTo>
                      <a:pt x="197" y="82"/>
                    </a:moveTo>
                    <a:cubicBezTo>
                      <a:pt x="195" y="82"/>
                      <a:pt x="194" y="81"/>
                      <a:pt x="195" y="79"/>
                    </a:cubicBezTo>
                    <a:cubicBezTo>
                      <a:pt x="196" y="73"/>
                      <a:pt x="196" y="68"/>
                      <a:pt x="195" y="63"/>
                    </a:cubicBezTo>
                    <a:cubicBezTo>
                      <a:pt x="192" y="27"/>
                      <a:pt x="163" y="0"/>
                      <a:pt x="128" y="0"/>
                    </a:cubicBezTo>
                    <a:cubicBezTo>
                      <a:pt x="98" y="0"/>
                      <a:pt x="77" y="14"/>
                      <a:pt x="64" y="40"/>
                    </a:cubicBezTo>
                    <a:cubicBezTo>
                      <a:pt x="63" y="42"/>
                      <a:pt x="62" y="43"/>
                      <a:pt x="59" y="43"/>
                    </a:cubicBezTo>
                    <a:cubicBezTo>
                      <a:pt x="54" y="42"/>
                      <a:pt x="50" y="42"/>
                      <a:pt x="45" y="42"/>
                    </a:cubicBezTo>
                    <a:cubicBezTo>
                      <a:pt x="22" y="44"/>
                      <a:pt x="4" y="63"/>
                      <a:pt x="2" y="86"/>
                    </a:cubicBezTo>
                    <a:cubicBezTo>
                      <a:pt x="0" y="114"/>
                      <a:pt x="22" y="138"/>
                      <a:pt x="51" y="138"/>
                    </a:cubicBezTo>
                    <a:cubicBezTo>
                      <a:pt x="75" y="138"/>
                      <a:pt x="99" y="138"/>
                      <a:pt x="123" y="138"/>
                    </a:cubicBezTo>
                    <a:cubicBezTo>
                      <a:pt x="147" y="138"/>
                      <a:pt x="171" y="138"/>
                      <a:pt x="196" y="138"/>
                    </a:cubicBezTo>
                    <a:cubicBezTo>
                      <a:pt x="198" y="138"/>
                      <a:pt x="200" y="138"/>
                      <a:pt x="202" y="138"/>
                    </a:cubicBezTo>
                    <a:cubicBezTo>
                      <a:pt x="213" y="133"/>
                      <a:pt x="222" y="120"/>
                      <a:pt x="221" y="108"/>
                    </a:cubicBezTo>
                    <a:cubicBezTo>
                      <a:pt x="219" y="95"/>
                      <a:pt x="210" y="85"/>
                      <a:pt x="197" y="82"/>
                    </a:cubicBezTo>
                    <a:close/>
                    <a:moveTo>
                      <a:pt x="208" y="123"/>
                    </a:moveTo>
                    <a:cubicBezTo>
                      <a:pt x="204" y="128"/>
                      <a:pt x="199" y="131"/>
                      <a:pt x="193" y="130"/>
                    </a:cubicBezTo>
                    <a:cubicBezTo>
                      <a:pt x="181" y="130"/>
                      <a:pt x="170" y="130"/>
                      <a:pt x="159" y="130"/>
                    </a:cubicBezTo>
                    <a:cubicBezTo>
                      <a:pt x="159" y="131"/>
                      <a:pt x="159" y="131"/>
                      <a:pt x="159" y="131"/>
                    </a:cubicBezTo>
                    <a:cubicBezTo>
                      <a:pt x="125" y="131"/>
                      <a:pt x="90" y="131"/>
                      <a:pt x="56" y="131"/>
                    </a:cubicBezTo>
                    <a:cubicBezTo>
                      <a:pt x="49" y="131"/>
                      <a:pt x="43" y="131"/>
                      <a:pt x="37" y="128"/>
                    </a:cubicBezTo>
                    <a:cubicBezTo>
                      <a:pt x="20" y="122"/>
                      <a:pt x="9" y="106"/>
                      <a:pt x="10" y="88"/>
                    </a:cubicBezTo>
                    <a:cubicBezTo>
                      <a:pt x="11" y="69"/>
                      <a:pt x="25" y="52"/>
                      <a:pt x="45" y="50"/>
                    </a:cubicBezTo>
                    <a:cubicBezTo>
                      <a:pt x="51" y="49"/>
                      <a:pt x="58" y="49"/>
                      <a:pt x="63" y="52"/>
                    </a:cubicBezTo>
                    <a:cubicBezTo>
                      <a:pt x="66" y="53"/>
                      <a:pt x="68" y="52"/>
                      <a:pt x="69" y="49"/>
                    </a:cubicBezTo>
                    <a:cubicBezTo>
                      <a:pt x="77" y="26"/>
                      <a:pt x="93" y="13"/>
                      <a:pt x="116" y="8"/>
                    </a:cubicBezTo>
                    <a:cubicBezTo>
                      <a:pt x="150" y="2"/>
                      <a:pt x="182" y="26"/>
                      <a:pt x="187" y="60"/>
                    </a:cubicBezTo>
                    <a:cubicBezTo>
                      <a:pt x="188" y="69"/>
                      <a:pt x="188" y="77"/>
                      <a:pt x="185" y="86"/>
                    </a:cubicBezTo>
                    <a:cubicBezTo>
                      <a:pt x="184" y="90"/>
                      <a:pt x="184" y="90"/>
                      <a:pt x="189" y="90"/>
                    </a:cubicBezTo>
                    <a:cubicBezTo>
                      <a:pt x="198" y="89"/>
                      <a:pt x="206" y="93"/>
                      <a:pt x="210" y="100"/>
                    </a:cubicBezTo>
                    <a:cubicBezTo>
                      <a:pt x="214" y="107"/>
                      <a:pt x="214" y="116"/>
                      <a:pt x="208" y="12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7" name="Freeform 136"/>
              <p:cNvSpPr>
                <a:spLocks/>
              </p:cNvSpPr>
              <p:nvPr/>
            </p:nvSpPr>
            <p:spPr bwMode="auto">
              <a:xfrm>
                <a:off x="3716" y="1139"/>
                <a:ext cx="55" cy="76"/>
              </a:xfrm>
              <a:custGeom>
                <a:avLst/>
                <a:gdLst>
                  <a:gd name="T0" fmla="*/ 20 w 23"/>
                  <a:gd name="T1" fmla="*/ 26 h 32"/>
                  <a:gd name="T2" fmla="*/ 23 w 23"/>
                  <a:gd name="T3" fmla="*/ 15 h 32"/>
                  <a:gd name="T4" fmla="*/ 21 w 23"/>
                  <a:gd name="T5" fmla="*/ 5 h 32"/>
                  <a:gd name="T6" fmla="*/ 13 w 23"/>
                  <a:gd name="T7" fmla="*/ 0 h 32"/>
                  <a:gd name="T8" fmla="*/ 4 w 23"/>
                  <a:gd name="T9" fmla="*/ 5 h 32"/>
                  <a:gd name="T10" fmla="*/ 4 w 23"/>
                  <a:gd name="T11" fmla="*/ 26 h 32"/>
                  <a:gd name="T12" fmla="*/ 20 w 23"/>
                  <a:gd name="T13" fmla="*/ 26 h 32"/>
                </a:gdLst>
                <a:ahLst/>
                <a:cxnLst>
                  <a:cxn ang="0">
                    <a:pos x="T0" y="T1"/>
                  </a:cxn>
                  <a:cxn ang="0">
                    <a:pos x="T2" y="T3"/>
                  </a:cxn>
                  <a:cxn ang="0">
                    <a:pos x="T4" y="T5"/>
                  </a:cxn>
                  <a:cxn ang="0">
                    <a:pos x="T6" y="T7"/>
                  </a:cxn>
                  <a:cxn ang="0">
                    <a:pos x="T8" y="T9"/>
                  </a:cxn>
                  <a:cxn ang="0">
                    <a:pos x="T10" y="T11"/>
                  </a:cxn>
                  <a:cxn ang="0">
                    <a:pos x="T12" y="T13"/>
                  </a:cxn>
                </a:cxnLst>
                <a:rect l="0" t="0" r="r" b="b"/>
                <a:pathLst>
                  <a:path w="23" h="32">
                    <a:moveTo>
                      <a:pt x="20" y="26"/>
                    </a:moveTo>
                    <a:cubicBezTo>
                      <a:pt x="23" y="23"/>
                      <a:pt x="23" y="19"/>
                      <a:pt x="23" y="15"/>
                    </a:cubicBezTo>
                    <a:cubicBezTo>
                      <a:pt x="23" y="12"/>
                      <a:pt x="23" y="8"/>
                      <a:pt x="21" y="5"/>
                    </a:cubicBezTo>
                    <a:cubicBezTo>
                      <a:pt x="19" y="2"/>
                      <a:pt x="17" y="0"/>
                      <a:pt x="13" y="0"/>
                    </a:cubicBezTo>
                    <a:cubicBezTo>
                      <a:pt x="9" y="0"/>
                      <a:pt x="6" y="1"/>
                      <a:pt x="4" y="5"/>
                    </a:cubicBezTo>
                    <a:cubicBezTo>
                      <a:pt x="0" y="12"/>
                      <a:pt x="0" y="19"/>
                      <a:pt x="4" y="26"/>
                    </a:cubicBezTo>
                    <a:cubicBezTo>
                      <a:pt x="7" y="32"/>
                      <a:pt x="16" y="32"/>
                      <a:pt x="2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sp>
          <p:nvSpPr>
            <p:cNvPr id="97" name="Rectangle 96"/>
            <p:cNvSpPr/>
            <p:nvPr/>
          </p:nvSpPr>
          <p:spPr bwMode="auto">
            <a:xfrm>
              <a:off x="10299837" y="4024061"/>
              <a:ext cx="1191274" cy="3762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Azure SQL</a:t>
              </a:r>
              <a:br>
                <a:rPr lang="en-US" sz="1428" dirty="0">
                  <a:solidFill>
                    <a:srgbClr val="494949"/>
                  </a:solidFill>
                  <a:latin typeface="Segoe UI"/>
                  <a:ea typeface="Segoe UI" pitchFamily="34" charset="0"/>
                  <a:cs typeface="Segoe UI" pitchFamily="34" charset="0"/>
                </a:rPr>
              </a:br>
              <a:r>
                <a:rPr lang="en-US" sz="1428" dirty="0">
                  <a:solidFill>
                    <a:srgbClr val="494949"/>
                  </a:solidFill>
                  <a:latin typeface="Segoe UI"/>
                  <a:ea typeface="Segoe UI" pitchFamily="34" charset="0"/>
                  <a:cs typeface="Segoe UI" pitchFamily="34" charset="0"/>
                </a:rPr>
                <a:t>Database</a:t>
              </a:r>
            </a:p>
          </p:txBody>
        </p:sp>
      </p:grpSp>
      <p:grpSp>
        <p:nvGrpSpPr>
          <p:cNvPr id="109" name="Group 108"/>
          <p:cNvGrpSpPr/>
          <p:nvPr/>
        </p:nvGrpSpPr>
        <p:grpSpPr>
          <a:xfrm>
            <a:off x="7934436" y="3679291"/>
            <a:ext cx="1025049" cy="1795263"/>
            <a:chOff x="7667081" y="3682704"/>
            <a:chExt cx="936909" cy="1640897"/>
          </a:xfrm>
        </p:grpSpPr>
        <p:sp>
          <p:nvSpPr>
            <p:cNvPr id="106" name="Rectangle 105"/>
            <p:cNvSpPr/>
            <p:nvPr/>
          </p:nvSpPr>
          <p:spPr bwMode="auto">
            <a:xfrm>
              <a:off x="7667081" y="3682704"/>
              <a:ext cx="922058" cy="16408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4" name="Group 103"/>
            <p:cNvGrpSpPr/>
            <p:nvPr/>
          </p:nvGrpSpPr>
          <p:grpSpPr>
            <a:xfrm>
              <a:off x="7677775" y="3918030"/>
              <a:ext cx="926215" cy="1170245"/>
              <a:chOff x="8055147" y="4546344"/>
              <a:chExt cx="926215" cy="1170245"/>
            </a:xfrm>
          </p:grpSpPr>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28109" y="4546344"/>
                <a:ext cx="780290" cy="780290"/>
              </a:xfrm>
              <a:prstGeom prst="rect">
                <a:avLst/>
              </a:prstGeom>
            </p:spPr>
          </p:pic>
          <p:sp>
            <p:nvSpPr>
              <p:cNvPr id="101" name="Rectangle 100"/>
              <p:cNvSpPr/>
              <p:nvPr/>
            </p:nvSpPr>
            <p:spPr bwMode="auto">
              <a:xfrm>
                <a:off x="8055147" y="5376499"/>
                <a:ext cx="926215" cy="340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Web</a:t>
                </a:r>
                <a:br>
                  <a:rPr lang="en-US" sz="1428" dirty="0">
                    <a:solidFill>
                      <a:srgbClr val="494949"/>
                    </a:solidFill>
                    <a:latin typeface="Segoe UI"/>
                    <a:ea typeface="Segoe UI" pitchFamily="34" charset="0"/>
                    <a:cs typeface="Segoe UI" pitchFamily="34" charset="0"/>
                  </a:rPr>
                </a:br>
                <a:r>
                  <a:rPr lang="en-US" sz="1428" dirty="0">
                    <a:solidFill>
                      <a:srgbClr val="494949"/>
                    </a:solidFill>
                    <a:latin typeface="Segoe UI"/>
                    <a:ea typeface="Segoe UI" pitchFamily="34" charset="0"/>
                    <a:cs typeface="Segoe UI" pitchFamily="34" charset="0"/>
                  </a:rPr>
                  <a:t>Roles</a:t>
                </a:r>
              </a:p>
            </p:txBody>
          </p:sp>
        </p:grpSp>
      </p:grpSp>
      <p:grpSp>
        <p:nvGrpSpPr>
          <p:cNvPr id="108" name="Group 107"/>
          <p:cNvGrpSpPr/>
          <p:nvPr/>
        </p:nvGrpSpPr>
        <p:grpSpPr>
          <a:xfrm>
            <a:off x="9082973" y="3679291"/>
            <a:ext cx="1013636" cy="1795263"/>
            <a:chOff x="8745889" y="3682704"/>
            <a:chExt cx="926478" cy="1640897"/>
          </a:xfrm>
        </p:grpSpPr>
        <p:sp>
          <p:nvSpPr>
            <p:cNvPr id="105" name="Rectangle 104"/>
            <p:cNvSpPr/>
            <p:nvPr/>
          </p:nvSpPr>
          <p:spPr bwMode="auto">
            <a:xfrm>
              <a:off x="8745889" y="3682704"/>
              <a:ext cx="922058" cy="164089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03" name="Group 102"/>
            <p:cNvGrpSpPr/>
            <p:nvPr/>
          </p:nvGrpSpPr>
          <p:grpSpPr>
            <a:xfrm>
              <a:off x="8746152" y="3913851"/>
              <a:ext cx="926215" cy="1178603"/>
              <a:chOff x="8949353" y="4546344"/>
              <a:chExt cx="926215" cy="1178603"/>
            </a:xfrm>
          </p:grpSpPr>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22315" y="4546344"/>
                <a:ext cx="780290" cy="780290"/>
              </a:xfrm>
              <a:prstGeom prst="rect">
                <a:avLst/>
              </a:prstGeom>
            </p:spPr>
          </p:pic>
          <p:sp>
            <p:nvSpPr>
              <p:cNvPr id="102" name="Rectangle 101"/>
              <p:cNvSpPr/>
              <p:nvPr/>
            </p:nvSpPr>
            <p:spPr bwMode="auto">
              <a:xfrm>
                <a:off x="8949353" y="5384857"/>
                <a:ext cx="926215" cy="3400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428" dirty="0">
                    <a:solidFill>
                      <a:srgbClr val="494949"/>
                    </a:solidFill>
                    <a:latin typeface="Segoe UI"/>
                    <a:ea typeface="Segoe UI" pitchFamily="34" charset="0"/>
                    <a:cs typeface="Segoe UI" pitchFamily="34" charset="0"/>
                  </a:rPr>
                  <a:t>Worker</a:t>
                </a:r>
                <a:br>
                  <a:rPr lang="en-US" sz="1428" dirty="0">
                    <a:solidFill>
                      <a:srgbClr val="494949"/>
                    </a:solidFill>
                    <a:latin typeface="Segoe UI"/>
                    <a:ea typeface="Segoe UI" pitchFamily="34" charset="0"/>
                    <a:cs typeface="Segoe UI" pitchFamily="34" charset="0"/>
                  </a:rPr>
                </a:br>
                <a:r>
                  <a:rPr lang="en-US" sz="1428" dirty="0">
                    <a:solidFill>
                      <a:srgbClr val="494949"/>
                    </a:solidFill>
                    <a:latin typeface="Segoe UI"/>
                    <a:ea typeface="Segoe UI" pitchFamily="34" charset="0"/>
                    <a:cs typeface="Segoe UI" pitchFamily="34" charset="0"/>
                  </a:rPr>
                  <a:t>Roles</a:t>
                </a:r>
              </a:p>
            </p:txBody>
          </p:sp>
        </p:grpSp>
      </p:grpSp>
      <p:grpSp>
        <p:nvGrpSpPr>
          <p:cNvPr id="110" name="Group 109"/>
          <p:cNvGrpSpPr/>
          <p:nvPr/>
        </p:nvGrpSpPr>
        <p:grpSpPr>
          <a:xfrm>
            <a:off x="8144886" y="2810376"/>
            <a:ext cx="388936" cy="859088"/>
            <a:chOff x="6537338" y="1817794"/>
            <a:chExt cx="1243181" cy="1106276"/>
          </a:xfrm>
        </p:grpSpPr>
        <p:cxnSp>
          <p:nvCxnSpPr>
            <p:cNvPr id="111" name="Straight Connector 110"/>
            <p:cNvCxnSpPr/>
            <p:nvPr/>
          </p:nvCxnSpPr>
          <p:spPr>
            <a:xfrm flipH="1" flipV="1">
              <a:off x="6537338" y="1817794"/>
              <a:ext cx="9495" cy="1106276"/>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6537338" y="1821743"/>
              <a:ext cx="1243181"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13" name="Group 112"/>
          <p:cNvGrpSpPr/>
          <p:nvPr/>
        </p:nvGrpSpPr>
        <p:grpSpPr>
          <a:xfrm rot="5400000">
            <a:off x="9147914" y="3065513"/>
            <a:ext cx="854548" cy="344272"/>
            <a:chOff x="6537336" y="1826161"/>
            <a:chExt cx="1243183" cy="1153718"/>
          </a:xfrm>
        </p:grpSpPr>
        <p:cxnSp>
          <p:nvCxnSpPr>
            <p:cNvPr id="114" name="Straight Connector 113"/>
            <p:cNvCxnSpPr/>
            <p:nvPr/>
          </p:nvCxnSpPr>
          <p:spPr>
            <a:xfrm rot="16200000">
              <a:off x="5969974" y="2403020"/>
              <a:ext cx="1153718"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rot="16200000">
              <a:off x="7158928" y="1226259"/>
              <a:ext cx="0" cy="1243183"/>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18" name="Straight Arrow Connector 117"/>
          <p:cNvCxnSpPr/>
          <p:nvPr/>
        </p:nvCxnSpPr>
        <p:spPr>
          <a:xfrm>
            <a:off x="10091774" y="5050888"/>
            <a:ext cx="373041" cy="6048"/>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1" name="Group 120"/>
          <p:cNvGrpSpPr/>
          <p:nvPr/>
        </p:nvGrpSpPr>
        <p:grpSpPr>
          <a:xfrm>
            <a:off x="7358504" y="5031048"/>
            <a:ext cx="388936" cy="852544"/>
            <a:chOff x="6537338" y="1826222"/>
            <a:chExt cx="1243181" cy="1097848"/>
          </a:xfrm>
        </p:grpSpPr>
        <p:cxnSp>
          <p:nvCxnSpPr>
            <p:cNvPr id="122" name="Straight Connector 121"/>
            <p:cNvCxnSpPr/>
            <p:nvPr/>
          </p:nvCxnSpPr>
          <p:spPr>
            <a:xfrm flipH="1" flipV="1">
              <a:off x="6537338" y="1826222"/>
              <a:ext cx="9495" cy="1097848"/>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a:off x="6537338" y="1847850"/>
              <a:ext cx="1243181"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24" name="Straight Arrow Connector 123"/>
          <p:cNvCxnSpPr/>
          <p:nvPr/>
        </p:nvCxnSpPr>
        <p:spPr>
          <a:xfrm>
            <a:off x="5282121" y="5903362"/>
            <a:ext cx="2093960" cy="0"/>
          </a:xfrm>
          <a:prstGeom prst="straightConnector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5304144" y="5474553"/>
            <a:ext cx="0" cy="435359"/>
          </a:xfrm>
          <a:prstGeom prst="straightConnector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V="1">
            <a:off x="5975348" y="5474553"/>
            <a:ext cx="0" cy="435359"/>
          </a:xfrm>
          <a:prstGeom prst="straightConnector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6657007" y="5474553"/>
            <a:ext cx="0" cy="435359"/>
          </a:xfrm>
          <a:prstGeom prst="straightConnector1">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4" name="Rectangle 133"/>
          <p:cNvSpPr/>
          <p:nvPr/>
        </p:nvSpPr>
        <p:spPr bwMode="auto">
          <a:xfrm>
            <a:off x="9773032" y="2794219"/>
            <a:ext cx="1543038" cy="38431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122" dirty="0">
                <a:solidFill>
                  <a:srgbClr val="BA141A"/>
                </a:solidFill>
                <a:latin typeface="Segoe UI"/>
                <a:ea typeface="Segoe UI" pitchFamily="34" charset="0"/>
                <a:cs typeface="Segoe UI" pitchFamily="34" charset="0"/>
              </a:rPr>
              <a:t>Write operations</a:t>
            </a:r>
          </a:p>
        </p:txBody>
      </p:sp>
    </p:spTree>
    <p:extLst>
      <p:ext uri="{BB962C8B-B14F-4D97-AF65-F5344CB8AC3E}">
        <p14:creationId xmlns:p14="http://schemas.microsoft.com/office/powerpoint/2010/main" val="220676593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5760" y="365760"/>
            <a:ext cx="11889564" cy="917575"/>
          </a:xfrm>
        </p:spPr>
        <p:txBody>
          <a:bodyPr lIns="91440" rIns="91440"/>
          <a:lstStyle/>
          <a:p>
            <a:r>
              <a:rPr lang="en-US" sz="4800" dirty="0"/>
              <a:t>Common database scalability patterns</a:t>
            </a:r>
          </a:p>
        </p:txBody>
      </p:sp>
      <p:grpSp>
        <p:nvGrpSpPr>
          <p:cNvPr id="5" name="Group 4"/>
          <p:cNvGrpSpPr/>
          <p:nvPr/>
        </p:nvGrpSpPr>
        <p:grpSpPr>
          <a:xfrm>
            <a:off x="488063" y="1702732"/>
            <a:ext cx="5718006" cy="702598"/>
            <a:chOff x="-2044" y="1396960"/>
            <a:chExt cx="5710057" cy="966115"/>
          </a:xfrm>
          <a:solidFill>
            <a:srgbClr val="0072BC"/>
          </a:solidFill>
        </p:grpSpPr>
        <p:sp>
          <p:nvSpPr>
            <p:cNvPr id="41" name="Rectangle 40"/>
            <p:cNvSpPr/>
            <p:nvPr/>
          </p:nvSpPr>
          <p:spPr>
            <a:xfrm>
              <a:off x="-2044" y="1396960"/>
              <a:ext cx="5357515" cy="966115"/>
            </a:xfrm>
            <a:prstGeom prst="rect">
              <a:avLst/>
            </a:prstGeom>
            <a:grpFill/>
            <a:ln w="10795" cap="flat" cmpd="sng" algn="ctr">
              <a:noFill/>
              <a:prstDash val="solid"/>
            </a:ln>
            <a:effectLst/>
          </p:spPr>
          <p:txBody>
            <a:bodyPr wrap="square" lIns="186521" tIns="139891" rIns="186521" bIns="139891" rtlCol="0" anchor="ctr">
              <a:noAutofit/>
            </a:bodyPr>
            <a:lstStyle/>
            <a:p>
              <a:pPr defTabSz="932597">
                <a:defRPr/>
              </a:pPr>
              <a:r>
                <a:rPr lang="en-US" sz="2652" kern="0" dirty="0">
                  <a:gradFill>
                    <a:gsLst>
                      <a:gs pos="6299">
                        <a:srgbClr val="FFFFFF"/>
                      </a:gs>
                      <a:gs pos="28000">
                        <a:srgbClr val="FFFFFF"/>
                      </a:gs>
                    </a:gsLst>
                    <a:lin ang="5400000" scaled="0"/>
                  </a:gradFill>
                  <a:latin typeface="Segoe UI Light"/>
                </a:rPr>
                <a:t>Single large database</a:t>
              </a:r>
            </a:p>
          </p:txBody>
        </p:sp>
        <p:sp>
          <p:nvSpPr>
            <p:cNvPr id="2" name="Isosceles Triangle 1"/>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652" b="1" dirty="0">
                <a:solidFill>
                  <a:srgbClr val="FFFFFF"/>
                </a:solidFill>
                <a:latin typeface="Segoe UI Light"/>
                <a:ea typeface="Segoe UI" pitchFamily="34" charset="0"/>
                <a:cs typeface="Segoe UI" pitchFamily="34" charset="0"/>
              </a:endParaRPr>
            </a:p>
          </p:txBody>
        </p:sp>
      </p:grpSp>
      <p:grpSp>
        <p:nvGrpSpPr>
          <p:cNvPr id="42" name="Group 41"/>
          <p:cNvGrpSpPr/>
          <p:nvPr/>
        </p:nvGrpSpPr>
        <p:grpSpPr>
          <a:xfrm>
            <a:off x="488063" y="2944164"/>
            <a:ext cx="5718006" cy="702598"/>
            <a:chOff x="-2044" y="1396960"/>
            <a:chExt cx="5710057" cy="966115"/>
          </a:xfrm>
          <a:solidFill>
            <a:schemeClr val="bg2">
              <a:lumMod val="50000"/>
            </a:schemeClr>
          </a:solidFill>
        </p:grpSpPr>
        <p:sp>
          <p:nvSpPr>
            <p:cNvPr id="43" name="Rectangle 42"/>
            <p:cNvSpPr/>
            <p:nvPr/>
          </p:nvSpPr>
          <p:spPr>
            <a:xfrm>
              <a:off x="-2044" y="1396960"/>
              <a:ext cx="5357515" cy="966115"/>
            </a:xfrm>
            <a:prstGeom prst="rect">
              <a:avLst/>
            </a:prstGeom>
            <a:grpFill/>
            <a:ln w="10795" cap="flat" cmpd="sng" algn="ctr">
              <a:noFill/>
              <a:prstDash val="solid"/>
            </a:ln>
            <a:effectLst/>
          </p:spPr>
          <p:txBody>
            <a:bodyPr wrap="square" lIns="186521" tIns="139891" rIns="186521" bIns="139891" rtlCol="0" anchor="ctr">
              <a:noAutofit/>
            </a:bodyPr>
            <a:lstStyle/>
            <a:p>
              <a:pPr defTabSz="932597">
                <a:defRPr/>
              </a:pPr>
              <a:r>
                <a:rPr lang="en-US" sz="2652" kern="0" dirty="0">
                  <a:gradFill>
                    <a:gsLst>
                      <a:gs pos="6299">
                        <a:srgbClr val="FFFFFF"/>
                      </a:gs>
                      <a:gs pos="28000">
                        <a:srgbClr val="FFFFFF"/>
                      </a:gs>
                    </a:gsLst>
                    <a:lin ang="5400000" scaled="0"/>
                  </a:gradFill>
                  <a:latin typeface="Segoe UI Light"/>
                </a:rPr>
                <a:t>Vertically partitioned</a:t>
              </a:r>
            </a:p>
          </p:txBody>
        </p:sp>
        <p:sp>
          <p:nvSpPr>
            <p:cNvPr id="44" name="Isosceles Triangle 43"/>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652" b="1" dirty="0">
                <a:solidFill>
                  <a:srgbClr val="FFFFFF"/>
                </a:solidFill>
                <a:latin typeface="Segoe UI Light"/>
                <a:ea typeface="Segoe UI" pitchFamily="34" charset="0"/>
                <a:cs typeface="Segoe UI" pitchFamily="34" charset="0"/>
              </a:endParaRPr>
            </a:p>
          </p:txBody>
        </p:sp>
      </p:grpSp>
      <p:grpSp>
        <p:nvGrpSpPr>
          <p:cNvPr id="45" name="Group 44"/>
          <p:cNvGrpSpPr/>
          <p:nvPr/>
        </p:nvGrpSpPr>
        <p:grpSpPr>
          <a:xfrm>
            <a:off x="488063" y="4185596"/>
            <a:ext cx="5718006" cy="702598"/>
            <a:chOff x="-2044" y="1396960"/>
            <a:chExt cx="5710057" cy="966115"/>
          </a:xfrm>
          <a:solidFill>
            <a:srgbClr val="0072BC"/>
          </a:solidFill>
        </p:grpSpPr>
        <p:sp>
          <p:nvSpPr>
            <p:cNvPr id="46" name="Rectangle 45"/>
            <p:cNvSpPr/>
            <p:nvPr/>
          </p:nvSpPr>
          <p:spPr>
            <a:xfrm>
              <a:off x="-2044" y="1396960"/>
              <a:ext cx="5357515" cy="966115"/>
            </a:xfrm>
            <a:prstGeom prst="rect">
              <a:avLst/>
            </a:prstGeom>
            <a:grpFill/>
            <a:ln w="10795" cap="flat" cmpd="sng" algn="ctr">
              <a:noFill/>
              <a:prstDash val="solid"/>
            </a:ln>
            <a:effectLst/>
          </p:spPr>
          <p:txBody>
            <a:bodyPr wrap="square" lIns="186521" tIns="139891" rIns="186521" bIns="139891" rtlCol="0" anchor="ctr">
              <a:noAutofit/>
            </a:bodyPr>
            <a:lstStyle/>
            <a:p>
              <a:pPr defTabSz="932597">
                <a:defRPr/>
              </a:pPr>
              <a:r>
                <a:rPr lang="en-US" sz="2652" kern="0" dirty="0">
                  <a:gradFill>
                    <a:gsLst>
                      <a:gs pos="6299">
                        <a:srgbClr val="FFFFFF"/>
                      </a:gs>
                      <a:gs pos="28000">
                        <a:srgbClr val="FFFFFF"/>
                      </a:gs>
                    </a:gsLst>
                    <a:lin ang="5400000" scaled="0"/>
                  </a:gradFill>
                  <a:latin typeface="Segoe UI Light"/>
                </a:rPr>
                <a:t>1 tenant: 1 database (SaaS ISV)</a:t>
              </a:r>
            </a:p>
          </p:txBody>
        </p:sp>
        <p:sp>
          <p:nvSpPr>
            <p:cNvPr id="47" name="Isosceles Triangle 46"/>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652" b="1" dirty="0">
                <a:solidFill>
                  <a:srgbClr val="FFFFFF"/>
                </a:solidFill>
                <a:latin typeface="Segoe UI Light"/>
                <a:ea typeface="Segoe UI" pitchFamily="34" charset="0"/>
                <a:cs typeface="Segoe UI" pitchFamily="34" charset="0"/>
              </a:endParaRPr>
            </a:p>
          </p:txBody>
        </p:sp>
      </p:grpSp>
      <p:grpSp>
        <p:nvGrpSpPr>
          <p:cNvPr id="48" name="Group 47"/>
          <p:cNvGrpSpPr/>
          <p:nvPr/>
        </p:nvGrpSpPr>
        <p:grpSpPr>
          <a:xfrm>
            <a:off x="488063" y="5427028"/>
            <a:ext cx="5718006" cy="702598"/>
            <a:chOff x="-2044" y="1396960"/>
            <a:chExt cx="5710057" cy="966115"/>
          </a:xfrm>
          <a:solidFill>
            <a:schemeClr val="bg2">
              <a:lumMod val="50000"/>
            </a:schemeClr>
          </a:solidFill>
        </p:grpSpPr>
        <p:sp>
          <p:nvSpPr>
            <p:cNvPr id="49" name="Rectangle 48"/>
            <p:cNvSpPr/>
            <p:nvPr/>
          </p:nvSpPr>
          <p:spPr>
            <a:xfrm>
              <a:off x="-2044" y="1396960"/>
              <a:ext cx="5357515" cy="966115"/>
            </a:xfrm>
            <a:prstGeom prst="rect">
              <a:avLst/>
            </a:prstGeom>
            <a:grpFill/>
            <a:ln w="10795" cap="flat" cmpd="sng" algn="ctr">
              <a:noFill/>
              <a:prstDash val="solid"/>
            </a:ln>
            <a:effectLst/>
          </p:spPr>
          <p:txBody>
            <a:bodyPr wrap="square" lIns="186521" tIns="139891" rIns="186521" bIns="139891" rtlCol="0" anchor="ctr">
              <a:noAutofit/>
            </a:bodyPr>
            <a:lstStyle/>
            <a:p>
              <a:pPr defTabSz="932597">
                <a:defRPr/>
              </a:pPr>
              <a:r>
                <a:rPr lang="en-US" sz="2652" kern="0" dirty="0">
                  <a:gradFill>
                    <a:gsLst>
                      <a:gs pos="6299">
                        <a:srgbClr val="FFFFFF"/>
                      </a:gs>
                      <a:gs pos="28000">
                        <a:srgbClr val="FFFFFF"/>
                      </a:gs>
                    </a:gsLst>
                    <a:lin ang="5400000" scaled="0"/>
                  </a:gradFill>
                  <a:latin typeface="Segoe UI Light"/>
                </a:rPr>
                <a:t>Other partitioning scheme</a:t>
              </a:r>
            </a:p>
          </p:txBody>
        </p:sp>
        <p:sp>
          <p:nvSpPr>
            <p:cNvPr id="50" name="Isosceles Triangle 49"/>
            <p:cNvSpPr/>
            <p:nvPr/>
          </p:nvSpPr>
          <p:spPr bwMode="auto">
            <a:xfrm rot="5400000">
              <a:off x="5048685" y="1703747"/>
              <a:ext cx="966114" cy="352542"/>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652" b="1" dirty="0">
                <a:solidFill>
                  <a:srgbClr val="FFFFFF"/>
                </a:solidFill>
                <a:latin typeface="Segoe UI Light"/>
                <a:ea typeface="Segoe UI" pitchFamily="34" charset="0"/>
                <a:cs typeface="Segoe UI" pitchFamily="34" charset="0"/>
              </a:endParaRPr>
            </a:p>
          </p:txBody>
        </p:sp>
      </p:grpSp>
      <p:sp>
        <p:nvSpPr>
          <p:cNvPr id="71" name="Flowchart: Magnetic Disk 10"/>
          <p:cNvSpPr>
            <a:spLocks noChangeAspect="1"/>
          </p:cNvSpPr>
          <p:nvPr/>
        </p:nvSpPr>
        <p:spPr bwMode="auto">
          <a:xfrm>
            <a:off x="6356376" y="2858260"/>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Invoice</a:t>
            </a:r>
          </a:p>
        </p:txBody>
      </p:sp>
      <p:sp>
        <p:nvSpPr>
          <p:cNvPr id="112" name="Freeform 111"/>
          <p:cNvSpPr>
            <a:spLocks noChangeAspect="1"/>
          </p:cNvSpPr>
          <p:nvPr/>
        </p:nvSpPr>
        <p:spPr bwMode="auto">
          <a:xfrm>
            <a:off x="7468739" y="2624101"/>
            <a:ext cx="777193" cy="1140348"/>
          </a:xfrm>
          <a:custGeom>
            <a:avLst/>
            <a:gdLst>
              <a:gd name="connsiteX0" fmla="*/ 381012 w 762023"/>
              <a:gd name="connsiteY0" fmla="*/ 33260 h 1118090"/>
              <a:gd name="connsiteX1" fmla="*/ 67958 w 762023"/>
              <a:gd name="connsiteY1" fmla="*/ 130168 h 1118090"/>
              <a:gd name="connsiteX2" fmla="*/ 381012 w 762023"/>
              <a:gd name="connsiteY2" fmla="*/ 227076 h 1118090"/>
              <a:gd name="connsiteX3" fmla="*/ 694065 w 762023"/>
              <a:gd name="connsiteY3" fmla="*/ 130168 h 1118090"/>
              <a:gd name="connsiteX4" fmla="*/ 381012 w 762023"/>
              <a:gd name="connsiteY4" fmla="*/ 33260 h 1118090"/>
              <a:gd name="connsiteX5" fmla="*/ 381012 w 762023"/>
              <a:gd name="connsiteY5" fmla="*/ 0 h 1118090"/>
              <a:gd name="connsiteX6" fmla="*/ 529305 w 762023"/>
              <a:gd name="connsiteY6" fmla="*/ 11635 h 1118090"/>
              <a:gd name="connsiteX7" fmla="*/ 650418 w 762023"/>
              <a:gd name="connsiteY7" fmla="*/ 43370 h 1118090"/>
              <a:gd name="connsiteX8" fmla="*/ 732079 w 762023"/>
              <a:gd name="connsiteY8" fmla="*/ 90449 h 1118090"/>
              <a:gd name="connsiteX9" fmla="*/ 762023 w 762023"/>
              <a:gd name="connsiteY9" fmla="*/ 148113 h 1118090"/>
              <a:gd name="connsiteX10" fmla="*/ 762023 w 762023"/>
              <a:gd name="connsiteY10" fmla="*/ 377703 h 1118090"/>
              <a:gd name="connsiteX11" fmla="*/ 762023 w 762023"/>
              <a:gd name="connsiteY11" fmla="*/ 740387 h 1118090"/>
              <a:gd name="connsiteX12" fmla="*/ 762023 w 762023"/>
              <a:gd name="connsiteY12" fmla="*/ 969977 h 1118090"/>
              <a:gd name="connsiteX13" fmla="*/ 732079 w 762023"/>
              <a:gd name="connsiteY13" fmla="*/ 1027644 h 1118090"/>
              <a:gd name="connsiteX14" fmla="*/ 650418 w 762023"/>
              <a:gd name="connsiteY14" fmla="*/ 1074720 h 1118090"/>
              <a:gd name="connsiteX15" fmla="*/ 529305 w 762023"/>
              <a:gd name="connsiteY15" fmla="*/ 1106455 h 1118090"/>
              <a:gd name="connsiteX16" fmla="*/ 381012 w 762023"/>
              <a:gd name="connsiteY16" fmla="*/ 1118090 h 1118090"/>
              <a:gd name="connsiteX17" fmla="*/ 111610 w 762023"/>
              <a:gd name="connsiteY17" fmla="*/ 1074720 h 1118090"/>
              <a:gd name="connsiteX18" fmla="*/ 29949 w 762023"/>
              <a:gd name="connsiteY18" fmla="*/ 1027644 h 1118090"/>
              <a:gd name="connsiteX19" fmla="*/ 0 w 762023"/>
              <a:gd name="connsiteY19" fmla="*/ 969977 h 1118090"/>
              <a:gd name="connsiteX20" fmla="*/ 0 w 762023"/>
              <a:gd name="connsiteY20" fmla="*/ 740387 h 1118090"/>
              <a:gd name="connsiteX21" fmla="*/ 0 w 762023"/>
              <a:gd name="connsiteY21" fmla="*/ 377703 h 1118090"/>
              <a:gd name="connsiteX22" fmla="*/ 0 w 762023"/>
              <a:gd name="connsiteY22" fmla="*/ 148113 h 1118090"/>
              <a:gd name="connsiteX23" fmla="*/ 111610 w 762023"/>
              <a:gd name="connsiteY23" fmla="*/ 43370 h 1118090"/>
              <a:gd name="connsiteX24" fmla="*/ 232719 w 762023"/>
              <a:gd name="connsiteY24" fmla="*/ 11635 h 1118090"/>
              <a:gd name="connsiteX25" fmla="*/ 381012 w 762023"/>
              <a:gd name="connsiteY25" fmla="*/ 0 h 11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23" h="1118090">
                <a:moveTo>
                  <a:pt x="381012" y="33260"/>
                </a:moveTo>
                <a:cubicBezTo>
                  <a:pt x="208116" y="33260"/>
                  <a:pt x="67958" y="76648"/>
                  <a:pt x="67958" y="130168"/>
                </a:cubicBezTo>
                <a:cubicBezTo>
                  <a:pt x="67958" y="183687"/>
                  <a:pt x="208116" y="227076"/>
                  <a:pt x="381012" y="227076"/>
                </a:cubicBezTo>
                <a:cubicBezTo>
                  <a:pt x="553907" y="227076"/>
                  <a:pt x="694065" y="183687"/>
                  <a:pt x="694065" y="130168"/>
                </a:cubicBezTo>
                <a:cubicBezTo>
                  <a:pt x="694065" y="76648"/>
                  <a:pt x="553907" y="33260"/>
                  <a:pt x="381012" y="33260"/>
                </a:cubicBezTo>
                <a:close/>
                <a:moveTo>
                  <a:pt x="381012" y="0"/>
                </a:moveTo>
                <a:lnTo>
                  <a:pt x="529305" y="11635"/>
                </a:lnTo>
                <a:lnTo>
                  <a:pt x="650418" y="43370"/>
                </a:lnTo>
                <a:lnTo>
                  <a:pt x="732079" y="90449"/>
                </a:lnTo>
                <a:lnTo>
                  <a:pt x="762023" y="148113"/>
                </a:lnTo>
                <a:lnTo>
                  <a:pt x="762023" y="377703"/>
                </a:lnTo>
                <a:lnTo>
                  <a:pt x="762023" y="740387"/>
                </a:lnTo>
                <a:lnTo>
                  <a:pt x="762023" y="969977"/>
                </a:lnTo>
                <a:lnTo>
                  <a:pt x="732079" y="1027644"/>
                </a:lnTo>
                <a:lnTo>
                  <a:pt x="650418" y="1074720"/>
                </a:lnTo>
                <a:lnTo>
                  <a:pt x="529305" y="1106455"/>
                </a:lnTo>
                <a:cubicBezTo>
                  <a:pt x="483725" y="1113946"/>
                  <a:pt x="433612" y="1118090"/>
                  <a:pt x="381012" y="1118090"/>
                </a:cubicBezTo>
                <a:cubicBezTo>
                  <a:pt x="275816" y="1118090"/>
                  <a:pt x="180565" y="1101522"/>
                  <a:pt x="111610" y="1074720"/>
                </a:cubicBezTo>
                <a:cubicBezTo>
                  <a:pt x="77133" y="1061322"/>
                  <a:pt x="49229" y="1045363"/>
                  <a:pt x="29949" y="1027644"/>
                </a:cubicBezTo>
                <a:cubicBezTo>
                  <a:pt x="10665" y="1009922"/>
                  <a:pt x="0" y="990435"/>
                  <a:pt x="0" y="969977"/>
                </a:cubicBezTo>
                <a:lnTo>
                  <a:pt x="0" y="740387"/>
                </a:lnTo>
                <a:lnTo>
                  <a:pt x="0" y="377703"/>
                </a:lnTo>
                <a:lnTo>
                  <a:pt x="0" y="148113"/>
                </a:lnTo>
                <a:cubicBezTo>
                  <a:pt x="0" y="107198"/>
                  <a:pt x="42655" y="70169"/>
                  <a:pt x="111610" y="43370"/>
                </a:cubicBezTo>
                <a:cubicBezTo>
                  <a:pt x="146088" y="29969"/>
                  <a:pt x="187139" y="19127"/>
                  <a:pt x="232719" y="11635"/>
                </a:cubicBezTo>
                <a:cubicBezTo>
                  <a:pt x="278303" y="4144"/>
                  <a:pt x="328416" y="0"/>
                  <a:pt x="381012"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Order</a:t>
            </a:r>
          </a:p>
        </p:txBody>
      </p:sp>
      <p:sp>
        <p:nvSpPr>
          <p:cNvPr id="113" name="Freeform 112"/>
          <p:cNvSpPr>
            <a:spLocks noChangeAspect="1"/>
          </p:cNvSpPr>
          <p:nvPr/>
        </p:nvSpPr>
        <p:spPr bwMode="auto">
          <a:xfrm>
            <a:off x="8645643" y="2373100"/>
            <a:ext cx="777192" cy="1391347"/>
          </a:xfrm>
          <a:custGeom>
            <a:avLst/>
            <a:gdLst>
              <a:gd name="connsiteX0" fmla="*/ 381011 w 762022"/>
              <a:gd name="connsiteY0" fmla="*/ 33261 h 1364190"/>
              <a:gd name="connsiteX1" fmla="*/ 67958 w 762022"/>
              <a:gd name="connsiteY1" fmla="*/ 130168 h 1364190"/>
              <a:gd name="connsiteX2" fmla="*/ 381011 w 762022"/>
              <a:gd name="connsiteY2" fmla="*/ 227076 h 1364190"/>
              <a:gd name="connsiteX3" fmla="*/ 694064 w 762022"/>
              <a:gd name="connsiteY3" fmla="*/ 130168 h 1364190"/>
              <a:gd name="connsiteX4" fmla="*/ 381011 w 762022"/>
              <a:gd name="connsiteY4" fmla="*/ 33261 h 1364190"/>
              <a:gd name="connsiteX5" fmla="*/ 381011 w 762022"/>
              <a:gd name="connsiteY5" fmla="*/ 0 h 1364190"/>
              <a:gd name="connsiteX6" fmla="*/ 529304 w 762022"/>
              <a:gd name="connsiteY6" fmla="*/ 11635 h 1364190"/>
              <a:gd name="connsiteX7" fmla="*/ 650417 w 762022"/>
              <a:gd name="connsiteY7" fmla="*/ 43371 h 1364190"/>
              <a:gd name="connsiteX8" fmla="*/ 732078 w 762022"/>
              <a:gd name="connsiteY8" fmla="*/ 90450 h 1364190"/>
              <a:gd name="connsiteX9" fmla="*/ 762022 w 762022"/>
              <a:gd name="connsiteY9" fmla="*/ 148113 h 1364190"/>
              <a:gd name="connsiteX10" fmla="*/ 762022 w 762022"/>
              <a:gd name="connsiteY10" fmla="*/ 623802 h 1364190"/>
              <a:gd name="connsiteX11" fmla="*/ 762022 w 762022"/>
              <a:gd name="connsiteY11" fmla="*/ 740388 h 1364190"/>
              <a:gd name="connsiteX12" fmla="*/ 762022 w 762022"/>
              <a:gd name="connsiteY12" fmla="*/ 1216077 h 1364190"/>
              <a:gd name="connsiteX13" fmla="*/ 732078 w 762022"/>
              <a:gd name="connsiteY13" fmla="*/ 1273744 h 1364190"/>
              <a:gd name="connsiteX14" fmla="*/ 650417 w 762022"/>
              <a:gd name="connsiteY14" fmla="*/ 1320820 h 1364190"/>
              <a:gd name="connsiteX15" fmla="*/ 529304 w 762022"/>
              <a:gd name="connsiteY15" fmla="*/ 1352555 h 1364190"/>
              <a:gd name="connsiteX16" fmla="*/ 381011 w 762022"/>
              <a:gd name="connsiteY16" fmla="*/ 1364190 h 1364190"/>
              <a:gd name="connsiteX17" fmla="*/ 111610 w 762022"/>
              <a:gd name="connsiteY17" fmla="*/ 1320820 h 1364190"/>
              <a:gd name="connsiteX18" fmla="*/ 29949 w 762022"/>
              <a:gd name="connsiteY18" fmla="*/ 1273744 h 1364190"/>
              <a:gd name="connsiteX19" fmla="*/ 0 w 762022"/>
              <a:gd name="connsiteY19" fmla="*/ 1216077 h 1364190"/>
              <a:gd name="connsiteX20" fmla="*/ 0 w 762022"/>
              <a:gd name="connsiteY20" fmla="*/ 740388 h 1364190"/>
              <a:gd name="connsiteX21" fmla="*/ 0 w 762022"/>
              <a:gd name="connsiteY21" fmla="*/ 623802 h 1364190"/>
              <a:gd name="connsiteX22" fmla="*/ 0 w 762022"/>
              <a:gd name="connsiteY22" fmla="*/ 148113 h 1364190"/>
              <a:gd name="connsiteX23" fmla="*/ 111610 w 762022"/>
              <a:gd name="connsiteY23" fmla="*/ 43371 h 1364190"/>
              <a:gd name="connsiteX24" fmla="*/ 232718 w 762022"/>
              <a:gd name="connsiteY24" fmla="*/ 11635 h 1364190"/>
              <a:gd name="connsiteX25" fmla="*/ 381011 w 762022"/>
              <a:gd name="connsiteY25" fmla="*/ 0 h 1364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22" h="1364190">
                <a:moveTo>
                  <a:pt x="381011" y="33261"/>
                </a:moveTo>
                <a:cubicBezTo>
                  <a:pt x="208116" y="33261"/>
                  <a:pt x="67958" y="76649"/>
                  <a:pt x="67958" y="130168"/>
                </a:cubicBezTo>
                <a:cubicBezTo>
                  <a:pt x="67958" y="183688"/>
                  <a:pt x="208116" y="227076"/>
                  <a:pt x="381011" y="227076"/>
                </a:cubicBezTo>
                <a:cubicBezTo>
                  <a:pt x="553906" y="227076"/>
                  <a:pt x="694064" y="183688"/>
                  <a:pt x="694064" y="130168"/>
                </a:cubicBezTo>
                <a:cubicBezTo>
                  <a:pt x="694064" y="76649"/>
                  <a:pt x="553906" y="33261"/>
                  <a:pt x="381011" y="33261"/>
                </a:cubicBezTo>
                <a:close/>
                <a:moveTo>
                  <a:pt x="381011" y="0"/>
                </a:moveTo>
                <a:lnTo>
                  <a:pt x="529304" y="11635"/>
                </a:lnTo>
                <a:lnTo>
                  <a:pt x="650417" y="43371"/>
                </a:lnTo>
                <a:lnTo>
                  <a:pt x="732078" y="90450"/>
                </a:lnTo>
                <a:lnTo>
                  <a:pt x="762022" y="148113"/>
                </a:lnTo>
                <a:lnTo>
                  <a:pt x="762022" y="623802"/>
                </a:lnTo>
                <a:lnTo>
                  <a:pt x="762022" y="740388"/>
                </a:lnTo>
                <a:lnTo>
                  <a:pt x="762022" y="1216077"/>
                </a:lnTo>
                <a:lnTo>
                  <a:pt x="732078" y="1273744"/>
                </a:lnTo>
                <a:lnTo>
                  <a:pt x="650417" y="1320820"/>
                </a:lnTo>
                <a:lnTo>
                  <a:pt x="529304" y="1352555"/>
                </a:lnTo>
                <a:cubicBezTo>
                  <a:pt x="483724" y="1360046"/>
                  <a:pt x="433611" y="1364190"/>
                  <a:pt x="381011" y="1364190"/>
                </a:cubicBezTo>
                <a:cubicBezTo>
                  <a:pt x="275815" y="1364190"/>
                  <a:pt x="180565" y="1347622"/>
                  <a:pt x="111610" y="1320820"/>
                </a:cubicBezTo>
                <a:cubicBezTo>
                  <a:pt x="77132" y="1307422"/>
                  <a:pt x="49229" y="1291462"/>
                  <a:pt x="29949" y="1273744"/>
                </a:cubicBezTo>
                <a:cubicBezTo>
                  <a:pt x="10665" y="1256022"/>
                  <a:pt x="0" y="1236534"/>
                  <a:pt x="0" y="1216077"/>
                </a:cubicBezTo>
                <a:lnTo>
                  <a:pt x="0" y="740388"/>
                </a:lnTo>
                <a:lnTo>
                  <a:pt x="0" y="623802"/>
                </a:lnTo>
                <a:lnTo>
                  <a:pt x="0" y="148113"/>
                </a:lnTo>
                <a:cubicBezTo>
                  <a:pt x="0" y="107198"/>
                  <a:pt x="42655" y="70169"/>
                  <a:pt x="111610" y="43371"/>
                </a:cubicBezTo>
                <a:cubicBezTo>
                  <a:pt x="146087" y="29970"/>
                  <a:pt x="187139" y="19127"/>
                  <a:pt x="232718" y="11635"/>
                </a:cubicBezTo>
                <a:cubicBezTo>
                  <a:pt x="278303" y="4144"/>
                  <a:pt x="328415" y="0"/>
                  <a:pt x="381011"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Inventory</a:t>
            </a:r>
          </a:p>
        </p:txBody>
      </p:sp>
      <p:sp>
        <p:nvSpPr>
          <p:cNvPr id="111" name="Freeform 110"/>
          <p:cNvSpPr>
            <a:spLocks noChangeAspect="1"/>
          </p:cNvSpPr>
          <p:nvPr/>
        </p:nvSpPr>
        <p:spPr bwMode="auto">
          <a:xfrm>
            <a:off x="6407918" y="1442596"/>
            <a:ext cx="777194" cy="1140348"/>
          </a:xfrm>
          <a:custGeom>
            <a:avLst/>
            <a:gdLst>
              <a:gd name="connsiteX0" fmla="*/ 381012 w 762024"/>
              <a:gd name="connsiteY0" fmla="*/ 33260 h 1118090"/>
              <a:gd name="connsiteX1" fmla="*/ 67958 w 762024"/>
              <a:gd name="connsiteY1" fmla="*/ 130168 h 1118090"/>
              <a:gd name="connsiteX2" fmla="*/ 381012 w 762024"/>
              <a:gd name="connsiteY2" fmla="*/ 227076 h 1118090"/>
              <a:gd name="connsiteX3" fmla="*/ 694066 w 762024"/>
              <a:gd name="connsiteY3" fmla="*/ 130168 h 1118090"/>
              <a:gd name="connsiteX4" fmla="*/ 381012 w 762024"/>
              <a:gd name="connsiteY4" fmla="*/ 33260 h 1118090"/>
              <a:gd name="connsiteX5" fmla="*/ 381012 w 762024"/>
              <a:gd name="connsiteY5" fmla="*/ 0 h 1118090"/>
              <a:gd name="connsiteX6" fmla="*/ 529305 w 762024"/>
              <a:gd name="connsiteY6" fmla="*/ 11635 h 1118090"/>
              <a:gd name="connsiteX7" fmla="*/ 650419 w 762024"/>
              <a:gd name="connsiteY7" fmla="*/ 43370 h 1118090"/>
              <a:gd name="connsiteX8" fmla="*/ 732080 w 762024"/>
              <a:gd name="connsiteY8" fmla="*/ 90449 h 1118090"/>
              <a:gd name="connsiteX9" fmla="*/ 762024 w 762024"/>
              <a:gd name="connsiteY9" fmla="*/ 148113 h 1118090"/>
              <a:gd name="connsiteX10" fmla="*/ 762024 w 762024"/>
              <a:gd name="connsiteY10" fmla="*/ 377703 h 1118090"/>
              <a:gd name="connsiteX11" fmla="*/ 762024 w 762024"/>
              <a:gd name="connsiteY11" fmla="*/ 740387 h 1118090"/>
              <a:gd name="connsiteX12" fmla="*/ 762024 w 762024"/>
              <a:gd name="connsiteY12" fmla="*/ 969977 h 1118090"/>
              <a:gd name="connsiteX13" fmla="*/ 732080 w 762024"/>
              <a:gd name="connsiteY13" fmla="*/ 1027644 h 1118090"/>
              <a:gd name="connsiteX14" fmla="*/ 650419 w 762024"/>
              <a:gd name="connsiteY14" fmla="*/ 1074720 h 1118090"/>
              <a:gd name="connsiteX15" fmla="*/ 529305 w 762024"/>
              <a:gd name="connsiteY15" fmla="*/ 1106455 h 1118090"/>
              <a:gd name="connsiteX16" fmla="*/ 381012 w 762024"/>
              <a:gd name="connsiteY16" fmla="*/ 1118090 h 1118090"/>
              <a:gd name="connsiteX17" fmla="*/ 111610 w 762024"/>
              <a:gd name="connsiteY17" fmla="*/ 1074720 h 1118090"/>
              <a:gd name="connsiteX18" fmla="*/ 29949 w 762024"/>
              <a:gd name="connsiteY18" fmla="*/ 1027644 h 1118090"/>
              <a:gd name="connsiteX19" fmla="*/ 0 w 762024"/>
              <a:gd name="connsiteY19" fmla="*/ 969977 h 1118090"/>
              <a:gd name="connsiteX20" fmla="*/ 0 w 762024"/>
              <a:gd name="connsiteY20" fmla="*/ 740387 h 1118090"/>
              <a:gd name="connsiteX21" fmla="*/ 0 w 762024"/>
              <a:gd name="connsiteY21" fmla="*/ 377703 h 1118090"/>
              <a:gd name="connsiteX22" fmla="*/ 0 w 762024"/>
              <a:gd name="connsiteY22" fmla="*/ 148113 h 1118090"/>
              <a:gd name="connsiteX23" fmla="*/ 111610 w 762024"/>
              <a:gd name="connsiteY23" fmla="*/ 43370 h 1118090"/>
              <a:gd name="connsiteX24" fmla="*/ 232719 w 762024"/>
              <a:gd name="connsiteY24" fmla="*/ 11635 h 1118090"/>
              <a:gd name="connsiteX25" fmla="*/ 381012 w 762024"/>
              <a:gd name="connsiteY25" fmla="*/ 0 h 11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24" h="1118090">
                <a:moveTo>
                  <a:pt x="381012" y="33260"/>
                </a:moveTo>
                <a:cubicBezTo>
                  <a:pt x="208117" y="33260"/>
                  <a:pt x="67958" y="76648"/>
                  <a:pt x="67958" y="130168"/>
                </a:cubicBezTo>
                <a:cubicBezTo>
                  <a:pt x="67958" y="183687"/>
                  <a:pt x="208117" y="227076"/>
                  <a:pt x="381012" y="227076"/>
                </a:cubicBezTo>
                <a:cubicBezTo>
                  <a:pt x="553908" y="227076"/>
                  <a:pt x="694066" y="183687"/>
                  <a:pt x="694066" y="130168"/>
                </a:cubicBezTo>
                <a:cubicBezTo>
                  <a:pt x="694066" y="76648"/>
                  <a:pt x="553908" y="33260"/>
                  <a:pt x="381012" y="33260"/>
                </a:cubicBezTo>
                <a:close/>
                <a:moveTo>
                  <a:pt x="381012" y="0"/>
                </a:moveTo>
                <a:lnTo>
                  <a:pt x="529305" y="11635"/>
                </a:lnTo>
                <a:lnTo>
                  <a:pt x="650419" y="43370"/>
                </a:lnTo>
                <a:lnTo>
                  <a:pt x="732080" y="90449"/>
                </a:lnTo>
                <a:lnTo>
                  <a:pt x="762024" y="148113"/>
                </a:lnTo>
                <a:lnTo>
                  <a:pt x="762024" y="377703"/>
                </a:lnTo>
                <a:lnTo>
                  <a:pt x="762024" y="740387"/>
                </a:lnTo>
                <a:lnTo>
                  <a:pt x="762024" y="969977"/>
                </a:lnTo>
                <a:lnTo>
                  <a:pt x="732080" y="1027644"/>
                </a:lnTo>
                <a:lnTo>
                  <a:pt x="650419" y="1074720"/>
                </a:lnTo>
                <a:lnTo>
                  <a:pt x="529305" y="1106455"/>
                </a:lnTo>
                <a:cubicBezTo>
                  <a:pt x="483726" y="1113946"/>
                  <a:pt x="433613" y="1118090"/>
                  <a:pt x="381012" y="1118090"/>
                </a:cubicBezTo>
                <a:cubicBezTo>
                  <a:pt x="275816" y="1118090"/>
                  <a:pt x="180565" y="1101522"/>
                  <a:pt x="111610" y="1074720"/>
                </a:cubicBezTo>
                <a:cubicBezTo>
                  <a:pt x="77133" y="1061322"/>
                  <a:pt x="49229" y="1045363"/>
                  <a:pt x="29949" y="1027644"/>
                </a:cubicBezTo>
                <a:cubicBezTo>
                  <a:pt x="10665" y="1009922"/>
                  <a:pt x="0" y="990435"/>
                  <a:pt x="0" y="969977"/>
                </a:cubicBezTo>
                <a:lnTo>
                  <a:pt x="0" y="740387"/>
                </a:lnTo>
                <a:lnTo>
                  <a:pt x="0" y="377703"/>
                </a:lnTo>
                <a:lnTo>
                  <a:pt x="0" y="148113"/>
                </a:lnTo>
                <a:cubicBezTo>
                  <a:pt x="0" y="107198"/>
                  <a:pt x="42655" y="70169"/>
                  <a:pt x="111610" y="43370"/>
                </a:cubicBezTo>
                <a:cubicBezTo>
                  <a:pt x="146088" y="29969"/>
                  <a:pt x="187139" y="19127"/>
                  <a:pt x="232719" y="11635"/>
                </a:cubicBezTo>
                <a:cubicBezTo>
                  <a:pt x="278304" y="4144"/>
                  <a:pt x="328417" y="0"/>
                  <a:pt x="381012"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err="1">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Fabrikam</a:t>
            </a:r>
            <a:endPar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endParaRPr>
          </a:p>
        </p:txBody>
      </p:sp>
      <p:sp>
        <p:nvSpPr>
          <p:cNvPr id="114" name="Freeform 113"/>
          <p:cNvSpPr>
            <a:spLocks noChangeAspect="1"/>
          </p:cNvSpPr>
          <p:nvPr/>
        </p:nvSpPr>
        <p:spPr bwMode="auto">
          <a:xfrm>
            <a:off x="6356376" y="3940640"/>
            <a:ext cx="777193" cy="1140348"/>
          </a:xfrm>
          <a:custGeom>
            <a:avLst/>
            <a:gdLst>
              <a:gd name="connsiteX0" fmla="*/ 381012 w 762023"/>
              <a:gd name="connsiteY0" fmla="*/ 33260 h 1118090"/>
              <a:gd name="connsiteX1" fmla="*/ 67958 w 762023"/>
              <a:gd name="connsiteY1" fmla="*/ 130168 h 1118090"/>
              <a:gd name="connsiteX2" fmla="*/ 381012 w 762023"/>
              <a:gd name="connsiteY2" fmla="*/ 227076 h 1118090"/>
              <a:gd name="connsiteX3" fmla="*/ 694065 w 762023"/>
              <a:gd name="connsiteY3" fmla="*/ 130168 h 1118090"/>
              <a:gd name="connsiteX4" fmla="*/ 381012 w 762023"/>
              <a:gd name="connsiteY4" fmla="*/ 33260 h 1118090"/>
              <a:gd name="connsiteX5" fmla="*/ 381012 w 762023"/>
              <a:gd name="connsiteY5" fmla="*/ 0 h 1118090"/>
              <a:gd name="connsiteX6" fmla="*/ 529305 w 762023"/>
              <a:gd name="connsiteY6" fmla="*/ 11635 h 1118090"/>
              <a:gd name="connsiteX7" fmla="*/ 650418 w 762023"/>
              <a:gd name="connsiteY7" fmla="*/ 43370 h 1118090"/>
              <a:gd name="connsiteX8" fmla="*/ 732079 w 762023"/>
              <a:gd name="connsiteY8" fmla="*/ 90449 h 1118090"/>
              <a:gd name="connsiteX9" fmla="*/ 762023 w 762023"/>
              <a:gd name="connsiteY9" fmla="*/ 148113 h 1118090"/>
              <a:gd name="connsiteX10" fmla="*/ 762023 w 762023"/>
              <a:gd name="connsiteY10" fmla="*/ 377703 h 1118090"/>
              <a:gd name="connsiteX11" fmla="*/ 762023 w 762023"/>
              <a:gd name="connsiteY11" fmla="*/ 740387 h 1118090"/>
              <a:gd name="connsiteX12" fmla="*/ 762023 w 762023"/>
              <a:gd name="connsiteY12" fmla="*/ 969977 h 1118090"/>
              <a:gd name="connsiteX13" fmla="*/ 732079 w 762023"/>
              <a:gd name="connsiteY13" fmla="*/ 1027644 h 1118090"/>
              <a:gd name="connsiteX14" fmla="*/ 650418 w 762023"/>
              <a:gd name="connsiteY14" fmla="*/ 1074720 h 1118090"/>
              <a:gd name="connsiteX15" fmla="*/ 529305 w 762023"/>
              <a:gd name="connsiteY15" fmla="*/ 1106455 h 1118090"/>
              <a:gd name="connsiteX16" fmla="*/ 381012 w 762023"/>
              <a:gd name="connsiteY16" fmla="*/ 1118090 h 1118090"/>
              <a:gd name="connsiteX17" fmla="*/ 111610 w 762023"/>
              <a:gd name="connsiteY17" fmla="*/ 1074720 h 1118090"/>
              <a:gd name="connsiteX18" fmla="*/ 29949 w 762023"/>
              <a:gd name="connsiteY18" fmla="*/ 1027644 h 1118090"/>
              <a:gd name="connsiteX19" fmla="*/ 0 w 762023"/>
              <a:gd name="connsiteY19" fmla="*/ 969977 h 1118090"/>
              <a:gd name="connsiteX20" fmla="*/ 0 w 762023"/>
              <a:gd name="connsiteY20" fmla="*/ 740387 h 1118090"/>
              <a:gd name="connsiteX21" fmla="*/ 0 w 762023"/>
              <a:gd name="connsiteY21" fmla="*/ 377703 h 1118090"/>
              <a:gd name="connsiteX22" fmla="*/ 0 w 762023"/>
              <a:gd name="connsiteY22" fmla="*/ 148113 h 1118090"/>
              <a:gd name="connsiteX23" fmla="*/ 111610 w 762023"/>
              <a:gd name="connsiteY23" fmla="*/ 43370 h 1118090"/>
              <a:gd name="connsiteX24" fmla="*/ 232719 w 762023"/>
              <a:gd name="connsiteY24" fmla="*/ 11635 h 1118090"/>
              <a:gd name="connsiteX25" fmla="*/ 381012 w 762023"/>
              <a:gd name="connsiteY25" fmla="*/ 0 h 11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23" h="1118090">
                <a:moveTo>
                  <a:pt x="381012" y="33260"/>
                </a:moveTo>
                <a:cubicBezTo>
                  <a:pt x="208116" y="33260"/>
                  <a:pt x="67958" y="76648"/>
                  <a:pt x="67958" y="130168"/>
                </a:cubicBezTo>
                <a:cubicBezTo>
                  <a:pt x="67958" y="183687"/>
                  <a:pt x="208116" y="227076"/>
                  <a:pt x="381012" y="227076"/>
                </a:cubicBezTo>
                <a:cubicBezTo>
                  <a:pt x="553907" y="227076"/>
                  <a:pt x="694065" y="183687"/>
                  <a:pt x="694065" y="130168"/>
                </a:cubicBezTo>
                <a:cubicBezTo>
                  <a:pt x="694065" y="76648"/>
                  <a:pt x="553907" y="33260"/>
                  <a:pt x="381012" y="33260"/>
                </a:cubicBezTo>
                <a:close/>
                <a:moveTo>
                  <a:pt x="381012" y="0"/>
                </a:moveTo>
                <a:lnTo>
                  <a:pt x="529305" y="11635"/>
                </a:lnTo>
                <a:lnTo>
                  <a:pt x="650418" y="43370"/>
                </a:lnTo>
                <a:lnTo>
                  <a:pt x="732079" y="90449"/>
                </a:lnTo>
                <a:lnTo>
                  <a:pt x="762023" y="148113"/>
                </a:lnTo>
                <a:lnTo>
                  <a:pt x="762023" y="377703"/>
                </a:lnTo>
                <a:lnTo>
                  <a:pt x="762023" y="740387"/>
                </a:lnTo>
                <a:lnTo>
                  <a:pt x="762023" y="969977"/>
                </a:lnTo>
                <a:lnTo>
                  <a:pt x="732079" y="1027644"/>
                </a:lnTo>
                <a:lnTo>
                  <a:pt x="650418" y="1074720"/>
                </a:lnTo>
                <a:lnTo>
                  <a:pt x="529305" y="1106455"/>
                </a:lnTo>
                <a:cubicBezTo>
                  <a:pt x="483725" y="1113946"/>
                  <a:pt x="433612" y="1118090"/>
                  <a:pt x="381012" y="1118090"/>
                </a:cubicBezTo>
                <a:cubicBezTo>
                  <a:pt x="275816" y="1118090"/>
                  <a:pt x="180565" y="1101522"/>
                  <a:pt x="111610" y="1074720"/>
                </a:cubicBezTo>
                <a:cubicBezTo>
                  <a:pt x="77133" y="1061322"/>
                  <a:pt x="49229" y="1045363"/>
                  <a:pt x="29949" y="1027644"/>
                </a:cubicBezTo>
                <a:cubicBezTo>
                  <a:pt x="10665" y="1009922"/>
                  <a:pt x="0" y="990435"/>
                  <a:pt x="0" y="969977"/>
                </a:cubicBezTo>
                <a:lnTo>
                  <a:pt x="0" y="740387"/>
                </a:lnTo>
                <a:lnTo>
                  <a:pt x="0" y="377703"/>
                </a:lnTo>
                <a:lnTo>
                  <a:pt x="0" y="148113"/>
                </a:lnTo>
                <a:cubicBezTo>
                  <a:pt x="0" y="107198"/>
                  <a:pt x="42655" y="70169"/>
                  <a:pt x="111610" y="43370"/>
                </a:cubicBezTo>
                <a:cubicBezTo>
                  <a:pt x="146088" y="29969"/>
                  <a:pt x="187139" y="19127"/>
                  <a:pt x="232719" y="11635"/>
                </a:cubicBezTo>
                <a:cubicBezTo>
                  <a:pt x="278303" y="4144"/>
                  <a:pt x="328416" y="0"/>
                  <a:pt x="381012"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Root</a:t>
            </a:r>
          </a:p>
        </p:txBody>
      </p:sp>
      <p:sp>
        <p:nvSpPr>
          <p:cNvPr id="89" name="Flowchart: Magnetic Disk 10"/>
          <p:cNvSpPr>
            <a:spLocks noChangeAspect="1"/>
          </p:cNvSpPr>
          <p:nvPr/>
        </p:nvSpPr>
        <p:spPr bwMode="auto">
          <a:xfrm>
            <a:off x="7468739" y="4174800"/>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Cust.#1</a:t>
            </a:r>
          </a:p>
        </p:txBody>
      </p:sp>
      <p:sp>
        <p:nvSpPr>
          <p:cNvPr id="92" name="Flowchart: Magnetic Disk 10"/>
          <p:cNvSpPr>
            <a:spLocks noChangeAspect="1"/>
          </p:cNvSpPr>
          <p:nvPr/>
        </p:nvSpPr>
        <p:spPr bwMode="auto">
          <a:xfrm>
            <a:off x="9783945" y="4174800"/>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err="1">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Cust</a:t>
            </a: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.#n</a:t>
            </a:r>
          </a:p>
        </p:txBody>
      </p:sp>
      <p:sp>
        <p:nvSpPr>
          <p:cNvPr id="115" name="Freeform 114"/>
          <p:cNvSpPr>
            <a:spLocks noChangeAspect="1"/>
          </p:cNvSpPr>
          <p:nvPr/>
        </p:nvSpPr>
        <p:spPr bwMode="auto">
          <a:xfrm>
            <a:off x="8624210" y="3940640"/>
            <a:ext cx="777193" cy="1140348"/>
          </a:xfrm>
          <a:custGeom>
            <a:avLst/>
            <a:gdLst>
              <a:gd name="connsiteX0" fmla="*/ 381011 w 762023"/>
              <a:gd name="connsiteY0" fmla="*/ 33260 h 1118090"/>
              <a:gd name="connsiteX1" fmla="*/ 67958 w 762023"/>
              <a:gd name="connsiteY1" fmla="*/ 130168 h 1118090"/>
              <a:gd name="connsiteX2" fmla="*/ 381011 w 762023"/>
              <a:gd name="connsiteY2" fmla="*/ 227076 h 1118090"/>
              <a:gd name="connsiteX3" fmla="*/ 694065 w 762023"/>
              <a:gd name="connsiteY3" fmla="*/ 130168 h 1118090"/>
              <a:gd name="connsiteX4" fmla="*/ 381011 w 762023"/>
              <a:gd name="connsiteY4" fmla="*/ 33260 h 1118090"/>
              <a:gd name="connsiteX5" fmla="*/ 381011 w 762023"/>
              <a:gd name="connsiteY5" fmla="*/ 0 h 1118090"/>
              <a:gd name="connsiteX6" fmla="*/ 529304 w 762023"/>
              <a:gd name="connsiteY6" fmla="*/ 11635 h 1118090"/>
              <a:gd name="connsiteX7" fmla="*/ 650418 w 762023"/>
              <a:gd name="connsiteY7" fmla="*/ 43370 h 1118090"/>
              <a:gd name="connsiteX8" fmla="*/ 732079 w 762023"/>
              <a:gd name="connsiteY8" fmla="*/ 90449 h 1118090"/>
              <a:gd name="connsiteX9" fmla="*/ 762023 w 762023"/>
              <a:gd name="connsiteY9" fmla="*/ 148113 h 1118090"/>
              <a:gd name="connsiteX10" fmla="*/ 762023 w 762023"/>
              <a:gd name="connsiteY10" fmla="*/ 377703 h 1118090"/>
              <a:gd name="connsiteX11" fmla="*/ 762023 w 762023"/>
              <a:gd name="connsiteY11" fmla="*/ 740387 h 1118090"/>
              <a:gd name="connsiteX12" fmla="*/ 762023 w 762023"/>
              <a:gd name="connsiteY12" fmla="*/ 969977 h 1118090"/>
              <a:gd name="connsiteX13" fmla="*/ 732079 w 762023"/>
              <a:gd name="connsiteY13" fmla="*/ 1027644 h 1118090"/>
              <a:gd name="connsiteX14" fmla="*/ 650418 w 762023"/>
              <a:gd name="connsiteY14" fmla="*/ 1074720 h 1118090"/>
              <a:gd name="connsiteX15" fmla="*/ 529304 w 762023"/>
              <a:gd name="connsiteY15" fmla="*/ 1106455 h 1118090"/>
              <a:gd name="connsiteX16" fmla="*/ 381011 w 762023"/>
              <a:gd name="connsiteY16" fmla="*/ 1118090 h 1118090"/>
              <a:gd name="connsiteX17" fmla="*/ 111610 w 762023"/>
              <a:gd name="connsiteY17" fmla="*/ 1074720 h 1118090"/>
              <a:gd name="connsiteX18" fmla="*/ 29949 w 762023"/>
              <a:gd name="connsiteY18" fmla="*/ 1027644 h 1118090"/>
              <a:gd name="connsiteX19" fmla="*/ 0 w 762023"/>
              <a:gd name="connsiteY19" fmla="*/ 969977 h 1118090"/>
              <a:gd name="connsiteX20" fmla="*/ 0 w 762023"/>
              <a:gd name="connsiteY20" fmla="*/ 740387 h 1118090"/>
              <a:gd name="connsiteX21" fmla="*/ 0 w 762023"/>
              <a:gd name="connsiteY21" fmla="*/ 377703 h 1118090"/>
              <a:gd name="connsiteX22" fmla="*/ 0 w 762023"/>
              <a:gd name="connsiteY22" fmla="*/ 148113 h 1118090"/>
              <a:gd name="connsiteX23" fmla="*/ 111610 w 762023"/>
              <a:gd name="connsiteY23" fmla="*/ 43370 h 1118090"/>
              <a:gd name="connsiteX24" fmla="*/ 232719 w 762023"/>
              <a:gd name="connsiteY24" fmla="*/ 11635 h 1118090"/>
              <a:gd name="connsiteX25" fmla="*/ 381011 w 762023"/>
              <a:gd name="connsiteY25" fmla="*/ 0 h 111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62023" h="1118090">
                <a:moveTo>
                  <a:pt x="381011" y="33260"/>
                </a:moveTo>
                <a:cubicBezTo>
                  <a:pt x="208116" y="33260"/>
                  <a:pt x="67958" y="76648"/>
                  <a:pt x="67958" y="130168"/>
                </a:cubicBezTo>
                <a:cubicBezTo>
                  <a:pt x="67958" y="183687"/>
                  <a:pt x="208116" y="227076"/>
                  <a:pt x="381011" y="227076"/>
                </a:cubicBezTo>
                <a:cubicBezTo>
                  <a:pt x="553907" y="227076"/>
                  <a:pt x="694065" y="183687"/>
                  <a:pt x="694065" y="130168"/>
                </a:cubicBezTo>
                <a:cubicBezTo>
                  <a:pt x="694065" y="76648"/>
                  <a:pt x="553907" y="33260"/>
                  <a:pt x="381011" y="33260"/>
                </a:cubicBezTo>
                <a:close/>
                <a:moveTo>
                  <a:pt x="381011" y="0"/>
                </a:moveTo>
                <a:lnTo>
                  <a:pt x="529304" y="11635"/>
                </a:lnTo>
                <a:lnTo>
                  <a:pt x="650418" y="43370"/>
                </a:lnTo>
                <a:lnTo>
                  <a:pt x="732079" y="90449"/>
                </a:lnTo>
                <a:lnTo>
                  <a:pt x="762023" y="148113"/>
                </a:lnTo>
                <a:lnTo>
                  <a:pt x="762023" y="377703"/>
                </a:lnTo>
                <a:lnTo>
                  <a:pt x="762023" y="740387"/>
                </a:lnTo>
                <a:lnTo>
                  <a:pt x="762023" y="969977"/>
                </a:lnTo>
                <a:lnTo>
                  <a:pt x="732079" y="1027644"/>
                </a:lnTo>
                <a:lnTo>
                  <a:pt x="650418" y="1074720"/>
                </a:lnTo>
                <a:lnTo>
                  <a:pt x="529304" y="1106455"/>
                </a:lnTo>
                <a:cubicBezTo>
                  <a:pt x="483725" y="1113946"/>
                  <a:pt x="433612" y="1118090"/>
                  <a:pt x="381011" y="1118090"/>
                </a:cubicBezTo>
                <a:cubicBezTo>
                  <a:pt x="275816" y="1118090"/>
                  <a:pt x="180565" y="1101522"/>
                  <a:pt x="111610" y="1074720"/>
                </a:cubicBezTo>
                <a:cubicBezTo>
                  <a:pt x="77132" y="1061322"/>
                  <a:pt x="49229" y="1045363"/>
                  <a:pt x="29949" y="1027644"/>
                </a:cubicBezTo>
                <a:cubicBezTo>
                  <a:pt x="10665" y="1009922"/>
                  <a:pt x="0" y="990435"/>
                  <a:pt x="0" y="969977"/>
                </a:cubicBezTo>
                <a:lnTo>
                  <a:pt x="0" y="740387"/>
                </a:lnTo>
                <a:lnTo>
                  <a:pt x="0" y="377703"/>
                </a:lnTo>
                <a:lnTo>
                  <a:pt x="0" y="148113"/>
                </a:lnTo>
                <a:cubicBezTo>
                  <a:pt x="0" y="107198"/>
                  <a:pt x="42655" y="70169"/>
                  <a:pt x="111610" y="43370"/>
                </a:cubicBezTo>
                <a:cubicBezTo>
                  <a:pt x="146087" y="29969"/>
                  <a:pt x="187139" y="19127"/>
                  <a:pt x="232719" y="11635"/>
                </a:cubicBezTo>
                <a:cubicBezTo>
                  <a:pt x="278303" y="4144"/>
                  <a:pt x="328416" y="0"/>
                  <a:pt x="381011"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Cust.#2</a:t>
            </a:r>
          </a:p>
        </p:txBody>
      </p:sp>
      <p:sp>
        <p:nvSpPr>
          <p:cNvPr id="100" name="Flowchart: Magnetic Disk 10"/>
          <p:cNvSpPr>
            <a:spLocks noChangeAspect="1"/>
          </p:cNvSpPr>
          <p:nvPr/>
        </p:nvSpPr>
        <p:spPr bwMode="auto">
          <a:xfrm>
            <a:off x="6356376" y="5316539"/>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Root</a:t>
            </a:r>
          </a:p>
        </p:txBody>
      </p:sp>
      <p:sp>
        <p:nvSpPr>
          <p:cNvPr id="103" name="Flowchart: Magnetic Disk 10"/>
          <p:cNvSpPr>
            <a:spLocks noChangeAspect="1"/>
          </p:cNvSpPr>
          <p:nvPr/>
        </p:nvSpPr>
        <p:spPr bwMode="auto">
          <a:xfrm>
            <a:off x="7468739" y="5316539"/>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Shard #1</a:t>
            </a:r>
          </a:p>
        </p:txBody>
      </p:sp>
      <p:sp>
        <p:nvSpPr>
          <p:cNvPr id="106" name="Flowchart: Magnetic Disk 10"/>
          <p:cNvSpPr>
            <a:spLocks noChangeAspect="1"/>
          </p:cNvSpPr>
          <p:nvPr/>
        </p:nvSpPr>
        <p:spPr bwMode="auto">
          <a:xfrm>
            <a:off x="8624210" y="5316539"/>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Shard #2</a:t>
            </a:r>
          </a:p>
        </p:txBody>
      </p:sp>
      <p:sp>
        <p:nvSpPr>
          <p:cNvPr id="109" name="Flowchart: Magnetic Disk 10"/>
          <p:cNvSpPr>
            <a:spLocks noChangeAspect="1"/>
          </p:cNvSpPr>
          <p:nvPr/>
        </p:nvSpPr>
        <p:spPr bwMode="auto">
          <a:xfrm>
            <a:off x="9783946" y="5316539"/>
            <a:ext cx="777193" cy="906189"/>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bg2">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36576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224" kern="0" dirty="0">
                <a:ln>
                  <a:solidFill>
                    <a:prstClr val="white">
                      <a:alpha val="0"/>
                    </a:prstClr>
                  </a:solidFill>
                </a:ln>
                <a:solidFill>
                  <a:prstClr val="white"/>
                </a:solidFill>
                <a:latin typeface="Segoe Pro Semibold" panose="020B0702040504020203" pitchFamily="34" charset="0"/>
                <a:ea typeface="Segoe UI" panose="020B0502040204020203" pitchFamily="34" charset="0"/>
                <a:cs typeface="Segoe UI" panose="020B0502040204020203" pitchFamily="34" charset="0"/>
              </a:rPr>
              <a:t>Shard #n</a:t>
            </a:r>
          </a:p>
        </p:txBody>
      </p:sp>
    </p:spTree>
    <p:extLst>
      <p:ext uri="{BB962C8B-B14F-4D97-AF65-F5344CB8AC3E}">
        <p14:creationId xmlns:p14="http://schemas.microsoft.com/office/powerpoint/2010/main" val="37822949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Scalability options in Azure SQL Database</a:t>
            </a:r>
            <a:endParaRPr lang="en-US" dirty="0"/>
          </a:p>
        </p:txBody>
      </p:sp>
      <p:sp>
        <p:nvSpPr>
          <p:cNvPr id="3" name="Content Placeholder 2"/>
          <p:cNvSpPr>
            <a:spLocks noGrp="1"/>
          </p:cNvSpPr>
          <p:nvPr>
            <p:ph idx="4294967295"/>
          </p:nvPr>
        </p:nvSpPr>
        <p:spPr>
          <a:xfrm>
            <a:off x="275482" y="1143087"/>
            <a:ext cx="9807174" cy="1656343"/>
          </a:xfrm>
        </p:spPr>
        <p:txBody>
          <a:bodyPr>
            <a:noAutofit/>
          </a:bodyPr>
          <a:lstStyle/>
          <a:p>
            <a:pPr marL="0" indent="0">
              <a:lnSpc>
                <a:spcPct val="100000"/>
              </a:lnSpc>
              <a:spcBef>
                <a:spcPts val="1224"/>
              </a:spcBef>
              <a:buNone/>
            </a:pPr>
            <a:r>
              <a:rPr lang="en-US" sz="2652" dirty="0">
                <a:solidFill>
                  <a:srgbClr val="0072C6"/>
                </a:solidFill>
              </a:rPr>
              <a:t>Vertical: Scale up or scale down</a:t>
            </a:r>
            <a:br>
              <a:rPr lang="en-US" sz="3060" dirty="0">
                <a:solidFill>
                  <a:srgbClr val="0072C6"/>
                </a:solidFill>
              </a:rPr>
            </a:br>
            <a:r>
              <a:rPr lang="en-US" sz="1836" dirty="0">
                <a:latin typeface="+mn-lt"/>
              </a:rPr>
              <a:t>Change service tiers for a given database as capacity needs fluctuate</a:t>
            </a:r>
          </a:p>
          <a:p>
            <a:pPr marL="0" indent="0">
              <a:lnSpc>
                <a:spcPct val="100000"/>
              </a:lnSpc>
              <a:spcBef>
                <a:spcPts val="1224"/>
              </a:spcBef>
              <a:buNone/>
            </a:pPr>
            <a:r>
              <a:rPr lang="en-US" sz="2652" dirty="0">
                <a:solidFill>
                  <a:srgbClr val="0072C6"/>
                </a:solidFill>
              </a:rPr>
              <a:t>Horizontal: Scale out or scale in</a:t>
            </a:r>
            <a:br>
              <a:rPr lang="en-US" sz="3060" dirty="0">
                <a:solidFill>
                  <a:srgbClr val="0072C6"/>
                </a:solidFill>
              </a:rPr>
            </a:br>
            <a:r>
              <a:rPr lang="en-US" sz="1836" dirty="0">
                <a:latin typeface="+mn-lt"/>
              </a:rPr>
              <a:t>Add or remove databases (</a:t>
            </a:r>
            <a:r>
              <a:rPr lang="en-US" sz="1836" dirty="0" err="1">
                <a:latin typeface="+mn-lt"/>
              </a:rPr>
              <a:t>sharded</a:t>
            </a:r>
            <a:r>
              <a:rPr lang="en-US" sz="1836" dirty="0">
                <a:latin typeface="+mn-lt"/>
              </a:rPr>
              <a:t> and/or in a pool) as more or less capacity is needed</a:t>
            </a:r>
          </a:p>
        </p:txBody>
      </p:sp>
      <p:cxnSp>
        <p:nvCxnSpPr>
          <p:cNvPr id="18" name="Straight Arrow Connector 17"/>
          <p:cNvCxnSpPr/>
          <p:nvPr/>
        </p:nvCxnSpPr>
        <p:spPr>
          <a:xfrm>
            <a:off x="1126223" y="3545850"/>
            <a:ext cx="0" cy="208355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559701" y="5903918"/>
            <a:ext cx="1236323" cy="334307"/>
          </a:xfrm>
          <a:prstGeom prst="rect">
            <a:avLst/>
          </a:prstGeom>
          <a:noFill/>
        </p:spPr>
        <p:txBody>
          <a:bodyPr wrap="none" rtlCol="0">
            <a:spAutoFit/>
          </a:bodyPr>
          <a:lstStyle/>
          <a:p>
            <a:pPr defTabSz="932597"/>
            <a:r>
              <a:rPr lang="en-US" sz="1530" dirty="0">
                <a:solidFill>
                  <a:srgbClr val="494949"/>
                </a:solidFill>
                <a:latin typeface="Segoe UI"/>
              </a:rPr>
              <a:t>Scale out/in</a:t>
            </a:r>
          </a:p>
        </p:txBody>
      </p:sp>
      <p:cxnSp>
        <p:nvCxnSpPr>
          <p:cNvPr id="20" name="Straight Arrow Connector 19"/>
          <p:cNvCxnSpPr/>
          <p:nvPr/>
        </p:nvCxnSpPr>
        <p:spPr>
          <a:xfrm flipH="1">
            <a:off x="1369597" y="5843400"/>
            <a:ext cx="9595277" cy="46598"/>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rot="16200000">
            <a:off x="162149" y="4394953"/>
            <a:ext cx="1499543" cy="334307"/>
          </a:xfrm>
          <a:prstGeom prst="rect">
            <a:avLst/>
          </a:prstGeom>
          <a:noFill/>
        </p:spPr>
        <p:txBody>
          <a:bodyPr wrap="none" rtlCol="0">
            <a:spAutoFit/>
          </a:bodyPr>
          <a:lstStyle/>
          <a:p>
            <a:pPr defTabSz="932597"/>
            <a:r>
              <a:rPr lang="en-US" sz="1530" dirty="0">
                <a:solidFill>
                  <a:srgbClr val="494949"/>
                </a:solidFill>
                <a:latin typeface="Segoe UI"/>
              </a:rPr>
              <a:t>Scale up/down</a:t>
            </a:r>
          </a:p>
        </p:txBody>
      </p:sp>
      <p:grpSp>
        <p:nvGrpSpPr>
          <p:cNvPr id="63" name="Group 62"/>
          <p:cNvGrpSpPr/>
          <p:nvPr/>
        </p:nvGrpSpPr>
        <p:grpSpPr>
          <a:xfrm>
            <a:off x="1506319" y="3453966"/>
            <a:ext cx="926474" cy="2218920"/>
            <a:chOff x="1476053" y="3434677"/>
            <a:chExt cx="908390" cy="2175609"/>
          </a:xfrm>
        </p:grpSpPr>
        <p:sp>
          <p:nvSpPr>
            <p:cNvPr id="56" name="Freeform 55"/>
            <p:cNvSpPr>
              <a:spLocks noChangeAspect="1"/>
            </p:cNvSpPr>
            <p:nvPr/>
          </p:nvSpPr>
          <p:spPr bwMode="auto">
            <a:xfrm>
              <a:off x="1486523" y="3434677"/>
              <a:ext cx="887450" cy="2175609"/>
            </a:xfrm>
            <a:custGeom>
              <a:avLst/>
              <a:gdLst>
                <a:gd name="connsiteX0" fmla="*/ 443725 w 887450"/>
                <a:gd name="connsiteY0" fmla="*/ 38735 h 2175609"/>
                <a:gd name="connsiteX1" fmla="*/ 79144 w 887450"/>
                <a:gd name="connsiteY1" fmla="*/ 151593 h 2175609"/>
                <a:gd name="connsiteX2" fmla="*/ 443725 w 887450"/>
                <a:gd name="connsiteY2" fmla="*/ 264452 h 2175609"/>
                <a:gd name="connsiteX3" fmla="*/ 808306 w 887450"/>
                <a:gd name="connsiteY3" fmla="*/ 151593 h 2175609"/>
                <a:gd name="connsiteX4" fmla="*/ 443725 w 887450"/>
                <a:gd name="connsiteY4" fmla="*/ 38735 h 2175609"/>
                <a:gd name="connsiteX5" fmla="*/ 443725 w 887450"/>
                <a:gd name="connsiteY5" fmla="*/ 0 h 2175609"/>
                <a:gd name="connsiteX6" fmla="*/ 616427 w 887450"/>
                <a:gd name="connsiteY6" fmla="*/ 13550 h 2175609"/>
                <a:gd name="connsiteX7" fmla="*/ 757475 w 887450"/>
                <a:gd name="connsiteY7" fmla="*/ 50509 h 2175609"/>
                <a:gd name="connsiteX8" fmla="*/ 852577 w 887450"/>
                <a:gd name="connsiteY8" fmla="*/ 105337 h 2175609"/>
                <a:gd name="connsiteX9" fmla="*/ 887450 w 887450"/>
                <a:gd name="connsiteY9" fmla="*/ 172492 h 2175609"/>
                <a:gd name="connsiteX10" fmla="*/ 887450 w 887450"/>
                <a:gd name="connsiteY10" fmla="*/ 622888 h 2175609"/>
                <a:gd name="connsiteX11" fmla="*/ 887450 w 887450"/>
                <a:gd name="connsiteY11" fmla="*/ 862254 h 2175609"/>
                <a:gd name="connsiteX12" fmla="*/ 887450 w 887450"/>
                <a:gd name="connsiteY12" fmla="*/ 1312650 h 2175609"/>
                <a:gd name="connsiteX13" fmla="*/ 887267 w 887450"/>
                <a:gd name="connsiteY13" fmla="*/ 1313003 h 2175609"/>
                <a:gd name="connsiteX14" fmla="*/ 887450 w 887450"/>
                <a:gd name="connsiteY14" fmla="*/ 1313355 h 2175609"/>
                <a:gd name="connsiteX15" fmla="*/ 887450 w 887450"/>
                <a:gd name="connsiteY15" fmla="*/ 2003117 h 2175609"/>
                <a:gd name="connsiteX16" fmla="*/ 852577 w 887450"/>
                <a:gd name="connsiteY16" fmla="*/ 2070276 h 2175609"/>
                <a:gd name="connsiteX17" fmla="*/ 757475 w 887450"/>
                <a:gd name="connsiteY17" fmla="*/ 2125100 h 2175609"/>
                <a:gd name="connsiteX18" fmla="*/ 616427 w 887450"/>
                <a:gd name="connsiteY18" fmla="*/ 2162059 h 2175609"/>
                <a:gd name="connsiteX19" fmla="*/ 443725 w 887450"/>
                <a:gd name="connsiteY19" fmla="*/ 2175609 h 2175609"/>
                <a:gd name="connsiteX20" fmla="*/ 129981 w 887450"/>
                <a:gd name="connsiteY20" fmla="*/ 2125100 h 2175609"/>
                <a:gd name="connsiteX21" fmla="*/ 34879 w 887450"/>
                <a:gd name="connsiteY21" fmla="*/ 2070276 h 2175609"/>
                <a:gd name="connsiteX22" fmla="*/ 0 w 887450"/>
                <a:gd name="connsiteY22" fmla="*/ 2003117 h 2175609"/>
                <a:gd name="connsiteX23" fmla="*/ 0 w 887450"/>
                <a:gd name="connsiteY23" fmla="*/ 1313355 h 2175609"/>
                <a:gd name="connsiteX24" fmla="*/ 91 w 887450"/>
                <a:gd name="connsiteY24" fmla="*/ 1313003 h 2175609"/>
                <a:gd name="connsiteX25" fmla="*/ 0 w 887450"/>
                <a:gd name="connsiteY25" fmla="*/ 1312650 h 2175609"/>
                <a:gd name="connsiteX26" fmla="*/ 0 w 887450"/>
                <a:gd name="connsiteY26" fmla="*/ 862254 h 2175609"/>
                <a:gd name="connsiteX27" fmla="*/ 0 w 887450"/>
                <a:gd name="connsiteY27" fmla="*/ 622888 h 2175609"/>
                <a:gd name="connsiteX28" fmla="*/ 0 w 887450"/>
                <a:gd name="connsiteY28" fmla="*/ 172492 h 2175609"/>
                <a:gd name="connsiteX29" fmla="*/ 129981 w 887450"/>
                <a:gd name="connsiteY29" fmla="*/ 50509 h 2175609"/>
                <a:gd name="connsiteX30" fmla="*/ 271024 w 887450"/>
                <a:gd name="connsiteY30" fmla="*/ 13550 h 2175609"/>
                <a:gd name="connsiteX31" fmla="*/ 443725 w 887450"/>
                <a:gd name="connsiteY31" fmla="*/ 0 h 217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7450" h="2175609">
                  <a:moveTo>
                    <a:pt x="443725" y="38735"/>
                  </a:moveTo>
                  <a:cubicBezTo>
                    <a:pt x="242371" y="38735"/>
                    <a:pt x="79144" y="89265"/>
                    <a:pt x="79144" y="151593"/>
                  </a:cubicBezTo>
                  <a:cubicBezTo>
                    <a:pt x="79144" y="213922"/>
                    <a:pt x="242371" y="264452"/>
                    <a:pt x="443725" y="264452"/>
                  </a:cubicBezTo>
                  <a:cubicBezTo>
                    <a:pt x="645079" y="264452"/>
                    <a:pt x="808306" y="213922"/>
                    <a:pt x="808306" y="151593"/>
                  </a:cubicBezTo>
                  <a:cubicBezTo>
                    <a:pt x="808306" y="89265"/>
                    <a:pt x="645079" y="38735"/>
                    <a:pt x="443725" y="38735"/>
                  </a:cubicBezTo>
                  <a:close/>
                  <a:moveTo>
                    <a:pt x="443725" y="0"/>
                  </a:moveTo>
                  <a:lnTo>
                    <a:pt x="616427" y="13550"/>
                  </a:lnTo>
                  <a:lnTo>
                    <a:pt x="757475" y="50509"/>
                  </a:lnTo>
                  <a:lnTo>
                    <a:pt x="852577" y="105337"/>
                  </a:lnTo>
                  <a:lnTo>
                    <a:pt x="887450" y="172492"/>
                  </a:lnTo>
                  <a:lnTo>
                    <a:pt x="887450" y="622888"/>
                  </a:lnTo>
                  <a:lnTo>
                    <a:pt x="887450" y="862254"/>
                  </a:lnTo>
                  <a:lnTo>
                    <a:pt x="887450" y="1312650"/>
                  </a:lnTo>
                  <a:lnTo>
                    <a:pt x="887267" y="1313003"/>
                  </a:lnTo>
                  <a:lnTo>
                    <a:pt x="887450" y="1313355"/>
                  </a:lnTo>
                  <a:lnTo>
                    <a:pt x="887450" y="2003117"/>
                  </a:lnTo>
                  <a:lnTo>
                    <a:pt x="852577" y="2070276"/>
                  </a:lnTo>
                  <a:lnTo>
                    <a:pt x="757475" y="2125100"/>
                  </a:lnTo>
                  <a:lnTo>
                    <a:pt x="616427" y="2162059"/>
                  </a:lnTo>
                  <a:cubicBezTo>
                    <a:pt x="563345" y="2170783"/>
                    <a:pt x="504983" y="2175609"/>
                    <a:pt x="443725" y="2175609"/>
                  </a:cubicBezTo>
                  <a:cubicBezTo>
                    <a:pt x="321214" y="2175609"/>
                    <a:pt x="210286" y="2156314"/>
                    <a:pt x="129981" y="2125100"/>
                  </a:cubicBezTo>
                  <a:cubicBezTo>
                    <a:pt x="89828" y="2109497"/>
                    <a:pt x="57332" y="2090911"/>
                    <a:pt x="34879" y="2070276"/>
                  </a:cubicBezTo>
                  <a:cubicBezTo>
                    <a:pt x="12420" y="2049637"/>
                    <a:pt x="0" y="2026942"/>
                    <a:pt x="0" y="2003117"/>
                  </a:cubicBezTo>
                  <a:lnTo>
                    <a:pt x="0" y="1313355"/>
                  </a:lnTo>
                  <a:lnTo>
                    <a:pt x="91" y="1313003"/>
                  </a:lnTo>
                  <a:lnTo>
                    <a:pt x="0" y="1312650"/>
                  </a:lnTo>
                  <a:lnTo>
                    <a:pt x="0" y="862254"/>
                  </a:lnTo>
                  <a:lnTo>
                    <a:pt x="0" y="622888"/>
                  </a:lnTo>
                  <a:lnTo>
                    <a:pt x="0" y="172492"/>
                  </a:lnTo>
                  <a:cubicBezTo>
                    <a:pt x="0" y="124843"/>
                    <a:pt x="49676" y="81719"/>
                    <a:pt x="129981" y="50509"/>
                  </a:cubicBezTo>
                  <a:cubicBezTo>
                    <a:pt x="170133" y="34902"/>
                    <a:pt x="217942" y="22275"/>
                    <a:pt x="271024" y="13550"/>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15" name="Rectangle 14"/>
            <p:cNvSpPr/>
            <p:nvPr/>
          </p:nvSpPr>
          <p:spPr>
            <a:xfrm>
              <a:off x="1476053" y="4082612"/>
              <a:ext cx="908390" cy="312073"/>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Premium</a:t>
              </a:r>
            </a:p>
          </p:txBody>
        </p:sp>
      </p:grpSp>
      <p:grpSp>
        <p:nvGrpSpPr>
          <p:cNvPr id="58" name="Group 57"/>
          <p:cNvGrpSpPr/>
          <p:nvPr/>
        </p:nvGrpSpPr>
        <p:grpSpPr>
          <a:xfrm>
            <a:off x="2914868" y="4617541"/>
            <a:ext cx="905117" cy="1055345"/>
            <a:chOff x="2857109" y="4575540"/>
            <a:chExt cx="887450" cy="1034746"/>
          </a:xfrm>
        </p:grpSpPr>
        <p:sp>
          <p:nvSpPr>
            <p:cNvPr id="30" name="Flowchart: Magnetic Disk 10"/>
            <p:cNvSpPr>
              <a:spLocks noChangeAspect="1"/>
            </p:cNvSpPr>
            <p:nvPr/>
          </p:nvSpPr>
          <p:spPr bwMode="auto">
            <a:xfrm>
              <a:off x="2857109" y="4575540"/>
              <a:ext cx="887450" cy="10347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36" name="Rectangle 35"/>
            <p:cNvSpPr/>
            <p:nvPr/>
          </p:nvSpPr>
          <p:spPr>
            <a:xfrm>
              <a:off x="3016380" y="4979164"/>
              <a:ext cx="588623" cy="312073"/>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Basic</a:t>
              </a:r>
            </a:p>
          </p:txBody>
        </p:sp>
      </p:grpSp>
      <p:grpSp>
        <p:nvGrpSpPr>
          <p:cNvPr id="64" name="Group 63"/>
          <p:cNvGrpSpPr/>
          <p:nvPr/>
        </p:nvGrpSpPr>
        <p:grpSpPr>
          <a:xfrm>
            <a:off x="4288642" y="3913329"/>
            <a:ext cx="929213" cy="1759556"/>
            <a:chOff x="4204068" y="3885074"/>
            <a:chExt cx="911076" cy="1725212"/>
          </a:xfrm>
        </p:grpSpPr>
        <p:sp>
          <p:nvSpPr>
            <p:cNvPr id="59" name="Freeform 58"/>
            <p:cNvSpPr>
              <a:spLocks noChangeAspect="1"/>
            </p:cNvSpPr>
            <p:nvPr/>
          </p:nvSpPr>
          <p:spPr bwMode="auto">
            <a:xfrm>
              <a:off x="4227694" y="3885074"/>
              <a:ext cx="887450" cy="1725212"/>
            </a:xfrm>
            <a:custGeom>
              <a:avLst/>
              <a:gdLst>
                <a:gd name="connsiteX0" fmla="*/ 443725 w 887450"/>
                <a:gd name="connsiteY0" fmla="*/ 38735 h 1725212"/>
                <a:gd name="connsiteX1" fmla="*/ 79144 w 887450"/>
                <a:gd name="connsiteY1" fmla="*/ 151594 h 1725212"/>
                <a:gd name="connsiteX2" fmla="*/ 443725 w 887450"/>
                <a:gd name="connsiteY2" fmla="*/ 264452 h 1725212"/>
                <a:gd name="connsiteX3" fmla="*/ 808306 w 887450"/>
                <a:gd name="connsiteY3" fmla="*/ 151594 h 1725212"/>
                <a:gd name="connsiteX4" fmla="*/ 443725 w 887450"/>
                <a:gd name="connsiteY4" fmla="*/ 38735 h 1725212"/>
                <a:gd name="connsiteX5" fmla="*/ 443725 w 887450"/>
                <a:gd name="connsiteY5" fmla="*/ 0 h 1725212"/>
                <a:gd name="connsiteX6" fmla="*/ 616427 w 887450"/>
                <a:gd name="connsiteY6" fmla="*/ 13551 h 1725212"/>
                <a:gd name="connsiteX7" fmla="*/ 757475 w 887450"/>
                <a:gd name="connsiteY7" fmla="*/ 50509 h 1725212"/>
                <a:gd name="connsiteX8" fmla="*/ 852577 w 887450"/>
                <a:gd name="connsiteY8" fmla="*/ 105338 h 1725212"/>
                <a:gd name="connsiteX9" fmla="*/ 887450 w 887450"/>
                <a:gd name="connsiteY9" fmla="*/ 172492 h 1725212"/>
                <a:gd name="connsiteX10" fmla="*/ 887450 w 887450"/>
                <a:gd name="connsiteY10" fmla="*/ 862254 h 1725212"/>
                <a:gd name="connsiteX11" fmla="*/ 887267 w 887450"/>
                <a:gd name="connsiteY11" fmla="*/ 862606 h 1725212"/>
                <a:gd name="connsiteX12" fmla="*/ 887450 w 887450"/>
                <a:gd name="connsiteY12" fmla="*/ 862958 h 1725212"/>
                <a:gd name="connsiteX13" fmla="*/ 887450 w 887450"/>
                <a:gd name="connsiteY13" fmla="*/ 1552720 h 1725212"/>
                <a:gd name="connsiteX14" fmla="*/ 852577 w 887450"/>
                <a:gd name="connsiteY14" fmla="*/ 1619879 h 1725212"/>
                <a:gd name="connsiteX15" fmla="*/ 757475 w 887450"/>
                <a:gd name="connsiteY15" fmla="*/ 1674703 h 1725212"/>
                <a:gd name="connsiteX16" fmla="*/ 616427 w 887450"/>
                <a:gd name="connsiteY16" fmla="*/ 1711662 h 1725212"/>
                <a:gd name="connsiteX17" fmla="*/ 443725 w 887450"/>
                <a:gd name="connsiteY17" fmla="*/ 1725212 h 1725212"/>
                <a:gd name="connsiteX18" fmla="*/ 129981 w 887450"/>
                <a:gd name="connsiteY18" fmla="*/ 1674703 h 1725212"/>
                <a:gd name="connsiteX19" fmla="*/ 34879 w 887450"/>
                <a:gd name="connsiteY19" fmla="*/ 1619879 h 1725212"/>
                <a:gd name="connsiteX20" fmla="*/ 0 w 887450"/>
                <a:gd name="connsiteY20" fmla="*/ 1552720 h 1725212"/>
                <a:gd name="connsiteX21" fmla="*/ 0 w 887450"/>
                <a:gd name="connsiteY21" fmla="*/ 862958 h 1725212"/>
                <a:gd name="connsiteX22" fmla="*/ 92 w 887450"/>
                <a:gd name="connsiteY22" fmla="*/ 862606 h 1725212"/>
                <a:gd name="connsiteX23" fmla="*/ 0 w 887450"/>
                <a:gd name="connsiteY23" fmla="*/ 862254 h 1725212"/>
                <a:gd name="connsiteX24" fmla="*/ 0 w 887450"/>
                <a:gd name="connsiteY24" fmla="*/ 172492 h 1725212"/>
                <a:gd name="connsiteX25" fmla="*/ 129981 w 887450"/>
                <a:gd name="connsiteY25" fmla="*/ 50509 h 1725212"/>
                <a:gd name="connsiteX26" fmla="*/ 271024 w 887450"/>
                <a:gd name="connsiteY26" fmla="*/ 13551 h 1725212"/>
                <a:gd name="connsiteX27" fmla="*/ 443725 w 887450"/>
                <a:gd name="connsiteY27" fmla="*/ 0 h 17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7450" h="1725212">
                  <a:moveTo>
                    <a:pt x="443725" y="38735"/>
                  </a:moveTo>
                  <a:cubicBezTo>
                    <a:pt x="242372" y="38735"/>
                    <a:pt x="79144" y="89265"/>
                    <a:pt x="79144" y="151594"/>
                  </a:cubicBezTo>
                  <a:cubicBezTo>
                    <a:pt x="79144" y="213922"/>
                    <a:pt x="242372" y="264452"/>
                    <a:pt x="443725" y="264452"/>
                  </a:cubicBezTo>
                  <a:cubicBezTo>
                    <a:pt x="645079" y="264452"/>
                    <a:pt x="808306" y="213922"/>
                    <a:pt x="808306" y="151594"/>
                  </a:cubicBezTo>
                  <a:cubicBezTo>
                    <a:pt x="808306" y="89265"/>
                    <a:pt x="645079" y="38735"/>
                    <a:pt x="443725" y="38735"/>
                  </a:cubicBezTo>
                  <a:close/>
                  <a:moveTo>
                    <a:pt x="443725" y="0"/>
                  </a:moveTo>
                  <a:lnTo>
                    <a:pt x="616427" y="13551"/>
                  </a:lnTo>
                  <a:lnTo>
                    <a:pt x="757475" y="50509"/>
                  </a:lnTo>
                  <a:lnTo>
                    <a:pt x="852577" y="105338"/>
                  </a:lnTo>
                  <a:lnTo>
                    <a:pt x="887450" y="172492"/>
                  </a:lnTo>
                  <a:lnTo>
                    <a:pt x="887450" y="862254"/>
                  </a:lnTo>
                  <a:lnTo>
                    <a:pt x="887267" y="862606"/>
                  </a:lnTo>
                  <a:lnTo>
                    <a:pt x="887450" y="862958"/>
                  </a:lnTo>
                  <a:lnTo>
                    <a:pt x="887450" y="1552720"/>
                  </a:lnTo>
                  <a:lnTo>
                    <a:pt x="852577" y="1619879"/>
                  </a:lnTo>
                  <a:lnTo>
                    <a:pt x="757475" y="1674703"/>
                  </a:lnTo>
                  <a:lnTo>
                    <a:pt x="616427" y="1711662"/>
                  </a:lnTo>
                  <a:cubicBezTo>
                    <a:pt x="563345" y="1720386"/>
                    <a:pt x="504983" y="1725212"/>
                    <a:pt x="443725" y="1725212"/>
                  </a:cubicBezTo>
                  <a:cubicBezTo>
                    <a:pt x="321214" y="1725212"/>
                    <a:pt x="210286" y="1705917"/>
                    <a:pt x="129981" y="1674703"/>
                  </a:cubicBezTo>
                  <a:cubicBezTo>
                    <a:pt x="89828" y="1659100"/>
                    <a:pt x="57332" y="1640514"/>
                    <a:pt x="34879" y="1619879"/>
                  </a:cubicBezTo>
                  <a:cubicBezTo>
                    <a:pt x="12421" y="1599240"/>
                    <a:pt x="0" y="1576545"/>
                    <a:pt x="0" y="1552720"/>
                  </a:cubicBezTo>
                  <a:lnTo>
                    <a:pt x="0" y="862958"/>
                  </a:lnTo>
                  <a:lnTo>
                    <a:pt x="92" y="862606"/>
                  </a:lnTo>
                  <a:lnTo>
                    <a:pt x="0" y="862254"/>
                  </a:lnTo>
                  <a:lnTo>
                    <a:pt x="0" y="172492"/>
                  </a:lnTo>
                  <a:cubicBezTo>
                    <a:pt x="0" y="124843"/>
                    <a:pt x="49676" y="81719"/>
                    <a:pt x="129981" y="50509"/>
                  </a:cubicBezTo>
                  <a:cubicBezTo>
                    <a:pt x="170133" y="34902"/>
                    <a:pt x="217942" y="22275"/>
                    <a:pt x="271024" y="13551"/>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37" name="Rectangle 36"/>
            <p:cNvSpPr/>
            <p:nvPr/>
          </p:nvSpPr>
          <p:spPr>
            <a:xfrm>
              <a:off x="4204068" y="4710199"/>
              <a:ext cx="905697" cy="312073"/>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Standard</a:t>
              </a:r>
            </a:p>
          </p:txBody>
        </p:sp>
      </p:grpSp>
      <p:grpSp>
        <p:nvGrpSpPr>
          <p:cNvPr id="39" name="Group 38"/>
          <p:cNvGrpSpPr/>
          <p:nvPr/>
        </p:nvGrpSpPr>
        <p:grpSpPr>
          <a:xfrm>
            <a:off x="5710609" y="4617541"/>
            <a:ext cx="905117" cy="1055345"/>
            <a:chOff x="317237" y="-330722"/>
            <a:chExt cx="927183" cy="1081074"/>
          </a:xfrm>
        </p:grpSpPr>
        <p:sp>
          <p:nvSpPr>
            <p:cNvPr id="40"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1" name="Rectangle 40"/>
            <p:cNvSpPr/>
            <p:nvPr/>
          </p:nvSpPr>
          <p:spPr>
            <a:xfrm>
              <a:off x="483639" y="90973"/>
              <a:ext cx="614977" cy="326045"/>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Basic</a:t>
              </a:r>
            </a:p>
          </p:txBody>
        </p:sp>
      </p:grpSp>
      <p:grpSp>
        <p:nvGrpSpPr>
          <p:cNvPr id="42" name="Group 41"/>
          <p:cNvGrpSpPr/>
          <p:nvPr/>
        </p:nvGrpSpPr>
        <p:grpSpPr>
          <a:xfrm>
            <a:off x="8506349" y="4617541"/>
            <a:ext cx="905117" cy="1055345"/>
            <a:chOff x="317237" y="-330722"/>
            <a:chExt cx="927183" cy="1081074"/>
          </a:xfrm>
        </p:grpSpPr>
        <p:sp>
          <p:nvSpPr>
            <p:cNvPr id="43"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4" name="Rectangle 43"/>
            <p:cNvSpPr/>
            <p:nvPr/>
          </p:nvSpPr>
          <p:spPr>
            <a:xfrm>
              <a:off x="483639" y="90973"/>
              <a:ext cx="614977" cy="326045"/>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Basic</a:t>
              </a:r>
            </a:p>
          </p:txBody>
        </p:sp>
      </p:grpSp>
      <p:grpSp>
        <p:nvGrpSpPr>
          <p:cNvPr id="45" name="Group 44"/>
          <p:cNvGrpSpPr/>
          <p:nvPr/>
        </p:nvGrpSpPr>
        <p:grpSpPr>
          <a:xfrm>
            <a:off x="9904220" y="4617541"/>
            <a:ext cx="905117" cy="1055345"/>
            <a:chOff x="317237" y="-330722"/>
            <a:chExt cx="927183" cy="1081074"/>
          </a:xfrm>
        </p:grpSpPr>
        <p:sp>
          <p:nvSpPr>
            <p:cNvPr id="46"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7" name="Rectangle 46"/>
            <p:cNvSpPr/>
            <p:nvPr/>
          </p:nvSpPr>
          <p:spPr>
            <a:xfrm>
              <a:off x="483639" y="90973"/>
              <a:ext cx="614977" cy="326045"/>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Basic</a:t>
              </a:r>
            </a:p>
          </p:txBody>
        </p:sp>
      </p:grpSp>
      <p:grpSp>
        <p:nvGrpSpPr>
          <p:cNvPr id="65" name="Group 64"/>
          <p:cNvGrpSpPr/>
          <p:nvPr/>
        </p:nvGrpSpPr>
        <p:grpSpPr>
          <a:xfrm>
            <a:off x="7097800" y="3453966"/>
            <a:ext cx="926474" cy="2218920"/>
            <a:chOff x="6958395" y="3434677"/>
            <a:chExt cx="908390" cy="2175609"/>
          </a:xfrm>
        </p:grpSpPr>
        <p:sp>
          <p:nvSpPr>
            <p:cNvPr id="60" name="Freeform 59"/>
            <p:cNvSpPr>
              <a:spLocks noChangeAspect="1"/>
            </p:cNvSpPr>
            <p:nvPr/>
          </p:nvSpPr>
          <p:spPr bwMode="auto">
            <a:xfrm>
              <a:off x="6968865" y="3434677"/>
              <a:ext cx="887450" cy="2175609"/>
            </a:xfrm>
            <a:custGeom>
              <a:avLst/>
              <a:gdLst>
                <a:gd name="connsiteX0" fmla="*/ 443725 w 887450"/>
                <a:gd name="connsiteY0" fmla="*/ 38735 h 2175609"/>
                <a:gd name="connsiteX1" fmla="*/ 79144 w 887450"/>
                <a:gd name="connsiteY1" fmla="*/ 151594 h 2175609"/>
                <a:gd name="connsiteX2" fmla="*/ 443725 w 887450"/>
                <a:gd name="connsiteY2" fmla="*/ 264452 h 2175609"/>
                <a:gd name="connsiteX3" fmla="*/ 808306 w 887450"/>
                <a:gd name="connsiteY3" fmla="*/ 151594 h 2175609"/>
                <a:gd name="connsiteX4" fmla="*/ 443725 w 887450"/>
                <a:gd name="connsiteY4" fmla="*/ 38735 h 2175609"/>
                <a:gd name="connsiteX5" fmla="*/ 443725 w 887450"/>
                <a:gd name="connsiteY5" fmla="*/ 0 h 2175609"/>
                <a:gd name="connsiteX6" fmla="*/ 616427 w 887450"/>
                <a:gd name="connsiteY6" fmla="*/ 13551 h 2175609"/>
                <a:gd name="connsiteX7" fmla="*/ 757475 w 887450"/>
                <a:gd name="connsiteY7" fmla="*/ 50509 h 2175609"/>
                <a:gd name="connsiteX8" fmla="*/ 852577 w 887450"/>
                <a:gd name="connsiteY8" fmla="*/ 105338 h 2175609"/>
                <a:gd name="connsiteX9" fmla="*/ 887450 w 887450"/>
                <a:gd name="connsiteY9" fmla="*/ 172492 h 2175609"/>
                <a:gd name="connsiteX10" fmla="*/ 887450 w 887450"/>
                <a:gd name="connsiteY10" fmla="*/ 622888 h 2175609"/>
                <a:gd name="connsiteX11" fmla="*/ 887450 w 887450"/>
                <a:gd name="connsiteY11" fmla="*/ 862254 h 2175609"/>
                <a:gd name="connsiteX12" fmla="*/ 887450 w 887450"/>
                <a:gd name="connsiteY12" fmla="*/ 1312650 h 2175609"/>
                <a:gd name="connsiteX13" fmla="*/ 887267 w 887450"/>
                <a:gd name="connsiteY13" fmla="*/ 1313003 h 2175609"/>
                <a:gd name="connsiteX14" fmla="*/ 887450 w 887450"/>
                <a:gd name="connsiteY14" fmla="*/ 1313355 h 2175609"/>
                <a:gd name="connsiteX15" fmla="*/ 887450 w 887450"/>
                <a:gd name="connsiteY15" fmla="*/ 2003117 h 2175609"/>
                <a:gd name="connsiteX16" fmla="*/ 852577 w 887450"/>
                <a:gd name="connsiteY16" fmla="*/ 2070276 h 2175609"/>
                <a:gd name="connsiteX17" fmla="*/ 757475 w 887450"/>
                <a:gd name="connsiteY17" fmla="*/ 2125100 h 2175609"/>
                <a:gd name="connsiteX18" fmla="*/ 616427 w 887450"/>
                <a:gd name="connsiteY18" fmla="*/ 2162059 h 2175609"/>
                <a:gd name="connsiteX19" fmla="*/ 443725 w 887450"/>
                <a:gd name="connsiteY19" fmla="*/ 2175609 h 2175609"/>
                <a:gd name="connsiteX20" fmla="*/ 129981 w 887450"/>
                <a:gd name="connsiteY20" fmla="*/ 2125100 h 2175609"/>
                <a:gd name="connsiteX21" fmla="*/ 34879 w 887450"/>
                <a:gd name="connsiteY21" fmla="*/ 2070276 h 2175609"/>
                <a:gd name="connsiteX22" fmla="*/ 0 w 887450"/>
                <a:gd name="connsiteY22" fmla="*/ 2003117 h 2175609"/>
                <a:gd name="connsiteX23" fmla="*/ 0 w 887450"/>
                <a:gd name="connsiteY23" fmla="*/ 1313355 h 2175609"/>
                <a:gd name="connsiteX24" fmla="*/ 92 w 887450"/>
                <a:gd name="connsiteY24" fmla="*/ 1313003 h 2175609"/>
                <a:gd name="connsiteX25" fmla="*/ 0 w 887450"/>
                <a:gd name="connsiteY25" fmla="*/ 1312650 h 2175609"/>
                <a:gd name="connsiteX26" fmla="*/ 0 w 887450"/>
                <a:gd name="connsiteY26" fmla="*/ 862254 h 2175609"/>
                <a:gd name="connsiteX27" fmla="*/ 0 w 887450"/>
                <a:gd name="connsiteY27" fmla="*/ 622888 h 2175609"/>
                <a:gd name="connsiteX28" fmla="*/ 0 w 887450"/>
                <a:gd name="connsiteY28" fmla="*/ 172492 h 2175609"/>
                <a:gd name="connsiteX29" fmla="*/ 129981 w 887450"/>
                <a:gd name="connsiteY29" fmla="*/ 50509 h 2175609"/>
                <a:gd name="connsiteX30" fmla="*/ 271024 w 887450"/>
                <a:gd name="connsiteY30" fmla="*/ 13551 h 2175609"/>
                <a:gd name="connsiteX31" fmla="*/ 443725 w 887450"/>
                <a:gd name="connsiteY31" fmla="*/ 0 h 217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7450" h="2175609">
                  <a:moveTo>
                    <a:pt x="443725" y="38735"/>
                  </a:moveTo>
                  <a:cubicBezTo>
                    <a:pt x="242372" y="38735"/>
                    <a:pt x="79144" y="89265"/>
                    <a:pt x="79144" y="151594"/>
                  </a:cubicBezTo>
                  <a:cubicBezTo>
                    <a:pt x="79144" y="213922"/>
                    <a:pt x="242372" y="264452"/>
                    <a:pt x="443725" y="264452"/>
                  </a:cubicBezTo>
                  <a:cubicBezTo>
                    <a:pt x="645079" y="264452"/>
                    <a:pt x="808306" y="213922"/>
                    <a:pt x="808306" y="151594"/>
                  </a:cubicBezTo>
                  <a:cubicBezTo>
                    <a:pt x="808306" y="89265"/>
                    <a:pt x="645079" y="38735"/>
                    <a:pt x="443725" y="38735"/>
                  </a:cubicBezTo>
                  <a:close/>
                  <a:moveTo>
                    <a:pt x="443725" y="0"/>
                  </a:moveTo>
                  <a:lnTo>
                    <a:pt x="616427" y="13551"/>
                  </a:lnTo>
                  <a:lnTo>
                    <a:pt x="757475" y="50509"/>
                  </a:lnTo>
                  <a:lnTo>
                    <a:pt x="852577" y="105338"/>
                  </a:lnTo>
                  <a:lnTo>
                    <a:pt x="887450" y="172492"/>
                  </a:lnTo>
                  <a:lnTo>
                    <a:pt x="887450" y="622888"/>
                  </a:lnTo>
                  <a:lnTo>
                    <a:pt x="887450" y="862254"/>
                  </a:lnTo>
                  <a:lnTo>
                    <a:pt x="887450" y="1312650"/>
                  </a:lnTo>
                  <a:lnTo>
                    <a:pt x="887267" y="1313003"/>
                  </a:lnTo>
                  <a:lnTo>
                    <a:pt x="887450" y="1313355"/>
                  </a:lnTo>
                  <a:lnTo>
                    <a:pt x="887450" y="2003117"/>
                  </a:lnTo>
                  <a:lnTo>
                    <a:pt x="852577" y="2070276"/>
                  </a:lnTo>
                  <a:lnTo>
                    <a:pt x="757475" y="2125100"/>
                  </a:lnTo>
                  <a:lnTo>
                    <a:pt x="616427" y="2162059"/>
                  </a:lnTo>
                  <a:cubicBezTo>
                    <a:pt x="563345" y="2170783"/>
                    <a:pt x="504983" y="2175609"/>
                    <a:pt x="443725" y="2175609"/>
                  </a:cubicBezTo>
                  <a:cubicBezTo>
                    <a:pt x="321214" y="2175609"/>
                    <a:pt x="210286" y="2156314"/>
                    <a:pt x="129981" y="2125100"/>
                  </a:cubicBezTo>
                  <a:cubicBezTo>
                    <a:pt x="89828" y="2109497"/>
                    <a:pt x="57332" y="2090911"/>
                    <a:pt x="34879" y="2070276"/>
                  </a:cubicBezTo>
                  <a:cubicBezTo>
                    <a:pt x="12421" y="2049637"/>
                    <a:pt x="0" y="2026942"/>
                    <a:pt x="0" y="2003117"/>
                  </a:cubicBezTo>
                  <a:lnTo>
                    <a:pt x="0" y="1313355"/>
                  </a:lnTo>
                  <a:lnTo>
                    <a:pt x="92" y="1313003"/>
                  </a:lnTo>
                  <a:lnTo>
                    <a:pt x="0" y="1312650"/>
                  </a:lnTo>
                  <a:lnTo>
                    <a:pt x="0" y="862254"/>
                  </a:lnTo>
                  <a:lnTo>
                    <a:pt x="0" y="622888"/>
                  </a:lnTo>
                  <a:lnTo>
                    <a:pt x="0" y="172492"/>
                  </a:lnTo>
                  <a:cubicBezTo>
                    <a:pt x="0" y="124843"/>
                    <a:pt x="49676" y="81719"/>
                    <a:pt x="129981" y="50509"/>
                  </a:cubicBezTo>
                  <a:cubicBezTo>
                    <a:pt x="170133" y="34902"/>
                    <a:pt x="217942" y="22275"/>
                    <a:pt x="271024" y="13551"/>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50" name="Rectangle 49"/>
            <p:cNvSpPr/>
            <p:nvPr/>
          </p:nvSpPr>
          <p:spPr>
            <a:xfrm>
              <a:off x="6958395" y="4082612"/>
              <a:ext cx="908390" cy="312073"/>
            </a:xfrm>
            <a:prstGeom prst="rect">
              <a:avLst/>
            </a:prstGeom>
          </p:spPr>
          <p:txBody>
            <a:bodyPr wrap="none">
              <a:spAutoFit/>
            </a:bodyPr>
            <a:lstStyle/>
            <a:p>
              <a:pPr algn="ctr" defTabSz="932597"/>
              <a:r>
                <a:rPr lang="en-US" sz="1428" dirty="0">
                  <a:solidFill>
                    <a:srgbClr val="FFFFFF"/>
                  </a:solidFill>
                  <a:latin typeface="Segoe UI"/>
                  <a:cs typeface="Segoe UI Light" panose="020B0502040204020203" pitchFamily="34" charset="0"/>
                </a:rPr>
                <a:t>Premium</a:t>
              </a:r>
            </a:p>
          </p:txBody>
        </p:sp>
      </p:grpSp>
    </p:spTree>
    <p:extLst>
      <p:ext uri="{BB962C8B-B14F-4D97-AF65-F5344CB8AC3E}">
        <p14:creationId xmlns:p14="http://schemas.microsoft.com/office/powerpoint/2010/main" val="73137719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364246" cy="2433673"/>
          </a:xfrm>
        </p:spPr>
        <p:txBody>
          <a:bodyPr lIns="91440" rIns="91440"/>
          <a:lstStyle/>
          <a:p>
            <a:r>
              <a:rPr lang="en-US" dirty="0"/>
              <a:t>Elastic databases</a:t>
            </a:r>
          </a:p>
        </p:txBody>
      </p:sp>
    </p:spTree>
    <p:extLst>
      <p:ext uri="{BB962C8B-B14F-4D97-AF65-F5344CB8AC3E}">
        <p14:creationId xmlns:p14="http://schemas.microsoft.com/office/powerpoint/2010/main" val="396426363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162"/>
          <p:cNvSpPr/>
          <p:nvPr/>
        </p:nvSpPr>
        <p:spPr>
          <a:xfrm>
            <a:off x="275483" y="1952425"/>
            <a:ext cx="2907380" cy="3492105"/>
          </a:xfrm>
          <a:prstGeom prst="rect">
            <a:avLst/>
          </a:prstGeom>
          <a:solidFill>
            <a:schemeClr val="accent1"/>
          </a:solidFill>
          <a:ln w="12700" cap="flat" cmpd="sng" algn="ctr">
            <a:noFill/>
            <a:prstDash val="solid"/>
            <a:miter lim="800000"/>
          </a:ln>
          <a:effectLst/>
        </p:spPr>
        <p:txBody>
          <a:bodyPr tIns="0" rtlCol="0" anchor="t"/>
          <a:lstStyle/>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632" b="1" kern="0" dirty="0">
                <a:solidFill>
                  <a:prstClr val="white"/>
                </a:solidFill>
                <a:latin typeface="Segoe UI"/>
                <a:ea typeface="Segoe UI" pitchFamily="34" charset="0"/>
                <a:cs typeface="Segoe UI" pitchFamily="34" charset="0"/>
              </a:rPr>
              <a:t>New SaaS providers</a:t>
            </a:r>
          </a:p>
          <a:p>
            <a:pPr marL="60314" defTabSz="932293" fontAlgn="base">
              <a:spcBef>
                <a:spcPct val="0"/>
              </a:spcBef>
              <a:spcAft>
                <a:spcPct val="0"/>
              </a:spcAft>
              <a:defRPr/>
            </a:pPr>
            <a:endParaRPr lang="en-US" sz="612"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40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1428"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Goal: </a:t>
            </a:r>
          </a:p>
          <a:p>
            <a:pPr marL="60314" defTabSz="932293" fontAlgn="base">
              <a:spcBef>
                <a:spcPct val="0"/>
              </a:spcBef>
              <a:spcAft>
                <a:spcPct val="0"/>
              </a:spcAft>
              <a:defRPr/>
            </a:pPr>
            <a:r>
              <a:rPr lang="en-US" sz="1224" kern="0" dirty="0">
                <a:solidFill>
                  <a:prstClr val="white"/>
                </a:solidFill>
                <a:latin typeface="Segoe UI"/>
                <a:ea typeface="Segoe UI" pitchFamily="34" charset="0"/>
                <a:cs typeface="Segoe UI" pitchFamily="34" charset="0"/>
              </a:rPr>
              <a:t>Compete &amp; replace on-premises competitors’ applications</a:t>
            </a:r>
            <a:br>
              <a:rPr lang="en-US" sz="1428" kern="0" dirty="0">
                <a:solidFill>
                  <a:prstClr val="white"/>
                </a:solidFill>
                <a:latin typeface="Segoe UI"/>
                <a:ea typeface="Segoe UI" pitchFamily="34" charset="0"/>
                <a:cs typeface="Segoe UI" pitchFamily="34" charset="0"/>
              </a:rPr>
            </a:br>
            <a:endParaRPr lang="en-US" sz="142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Needs:</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Hyper-scale, HADR, Performance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Write code once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Predictable &amp; flexible cost structure</a:t>
            </a:r>
            <a:br>
              <a:rPr lang="en-US" sz="1224" kern="0" dirty="0">
                <a:solidFill>
                  <a:prstClr val="white"/>
                </a:solidFill>
                <a:latin typeface="Segoe UI"/>
                <a:ea typeface="Segoe UI" pitchFamily="34" charset="0"/>
                <a:cs typeface="Segoe UI" pitchFamily="34" charset="0"/>
              </a:rPr>
            </a:br>
            <a:r>
              <a:rPr lang="en-US" sz="1224" kern="0" dirty="0">
                <a:solidFill>
                  <a:prstClr val="white"/>
                </a:solidFill>
                <a:latin typeface="Segoe UI"/>
                <a:ea typeface="Segoe UI" pitchFamily="34" charset="0"/>
                <a:cs typeface="Segoe UI" pitchFamily="34" charset="0"/>
              </a:rPr>
              <a:t>to build a business model</a:t>
            </a:r>
          </a:p>
        </p:txBody>
      </p:sp>
      <p:sp>
        <p:nvSpPr>
          <p:cNvPr id="57" name="Rectangle 162"/>
          <p:cNvSpPr/>
          <p:nvPr/>
        </p:nvSpPr>
        <p:spPr>
          <a:xfrm>
            <a:off x="6281403" y="1952425"/>
            <a:ext cx="2907380" cy="3492105"/>
          </a:xfrm>
          <a:prstGeom prst="rect">
            <a:avLst/>
          </a:prstGeom>
          <a:solidFill>
            <a:srgbClr val="0072C6"/>
          </a:solidFill>
          <a:ln w="12700" cap="flat" cmpd="sng" algn="ctr">
            <a:noFill/>
            <a:prstDash val="solid"/>
            <a:miter lim="800000"/>
          </a:ln>
          <a:effectLst/>
        </p:spPr>
        <p:txBody>
          <a:bodyPr tIns="0" rtlCol="0" anchor="t"/>
          <a:lstStyle/>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632" b="1" kern="0" dirty="0">
                <a:solidFill>
                  <a:prstClr val="white"/>
                </a:solidFill>
                <a:latin typeface="Segoe UI"/>
                <a:ea typeface="Segoe UI" pitchFamily="34" charset="0"/>
                <a:cs typeface="Segoe UI" pitchFamily="34" charset="0"/>
              </a:rPr>
              <a:t>All Entities</a:t>
            </a:r>
          </a:p>
          <a:p>
            <a:pPr marL="60314" defTabSz="932293" fontAlgn="base">
              <a:spcBef>
                <a:spcPct val="0"/>
              </a:spcBef>
              <a:spcAft>
                <a:spcPct val="0"/>
              </a:spcAft>
              <a:defRPr/>
            </a:pPr>
            <a:endParaRPr lang="en-US" sz="612"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40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1428"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Goal: </a:t>
            </a:r>
          </a:p>
          <a:p>
            <a:pPr marL="60314" defTabSz="932293" fontAlgn="base">
              <a:spcBef>
                <a:spcPct val="0"/>
              </a:spcBef>
              <a:spcAft>
                <a:spcPct val="0"/>
              </a:spcAft>
              <a:defRPr/>
            </a:pPr>
            <a:r>
              <a:rPr lang="en-US" sz="1428" kern="0" dirty="0">
                <a:solidFill>
                  <a:prstClr val="white"/>
                </a:solidFill>
                <a:latin typeface="Segoe UI"/>
                <a:ea typeface="Segoe UI" pitchFamily="34" charset="0"/>
                <a:cs typeface="Segoe UI" pitchFamily="34" charset="0"/>
              </a:rPr>
              <a:t>A</a:t>
            </a:r>
            <a:r>
              <a:rPr lang="en-US" sz="1224" kern="0" dirty="0">
                <a:solidFill>
                  <a:prstClr val="white"/>
                </a:solidFill>
                <a:latin typeface="Segoe UI"/>
                <a:ea typeface="Segoe UI" pitchFamily="34" charset="0"/>
                <a:cs typeface="Segoe UI" pitchFamily="34" charset="0"/>
              </a:rPr>
              <a:t>bility to scale as the customer</a:t>
            </a:r>
            <a:br>
              <a:rPr lang="en-US" sz="1224" kern="0" dirty="0">
                <a:solidFill>
                  <a:prstClr val="white"/>
                </a:solidFill>
                <a:latin typeface="Segoe UI"/>
                <a:ea typeface="Segoe UI" pitchFamily="34" charset="0"/>
                <a:cs typeface="Segoe UI" pitchFamily="34" charset="0"/>
              </a:rPr>
            </a:br>
            <a:r>
              <a:rPr lang="en-US" sz="1224" kern="0" dirty="0">
                <a:solidFill>
                  <a:prstClr val="white"/>
                </a:solidFill>
                <a:latin typeface="Segoe UI"/>
                <a:ea typeface="Segoe UI" pitchFamily="34" charset="0"/>
                <a:cs typeface="Segoe UI" pitchFamily="34" charset="0"/>
              </a:rPr>
              <a:t>base grows</a:t>
            </a:r>
            <a:br>
              <a:rPr lang="en-US" sz="1428" kern="0" dirty="0">
                <a:solidFill>
                  <a:prstClr val="white"/>
                </a:solidFill>
                <a:latin typeface="Segoe UI"/>
                <a:ea typeface="Segoe UI" pitchFamily="34" charset="0"/>
                <a:cs typeface="Segoe UI" pitchFamily="34" charset="0"/>
              </a:rPr>
            </a:br>
            <a:endParaRPr lang="en-US" sz="142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Needs:</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Time to solution</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Hyper-scale, HADR, Performance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Predictable &amp; flexible cost structure</a:t>
            </a:r>
            <a:br>
              <a:rPr lang="en-US" sz="1224" kern="0" dirty="0">
                <a:solidFill>
                  <a:prstClr val="white"/>
                </a:solidFill>
                <a:latin typeface="Segoe UI"/>
                <a:ea typeface="Segoe UI" pitchFamily="34" charset="0"/>
                <a:cs typeface="Segoe UI" pitchFamily="34" charset="0"/>
              </a:rPr>
            </a:br>
            <a:r>
              <a:rPr lang="en-US" sz="1224" kern="0" dirty="0">
                <a:solidFill>
                  <a:prstClr val="white"/>
                </a:solidFill>
                <a:latin typeface="Segoe UI"/>
                <a:ea typeface="Segoe UI" pitchFamily="34" charset="0"/>
                <a:cs typeface="Segoe UI" pitchFamily="34" charset="0"/>
              </a:rPr>
              <a:t>to build a business model</a:t>
            </a:r>
          </a:p>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p:txBody>
      </p:sp>
      <p:sp>
        <p:nvSpPr>
          <p:cNvPr id="69" name="Rectangle 162"/>
          <p:cNvSpPr/>
          <p:nvPr/>
        </p:nvSpPr>
        <p:spPr>
          <a:xfrm>
            <a:off x="3278443" y="1952425"/>
            <a:ext cx="2907380" cy="3492105"/>
          </a:xfrm>
          <a:prstGeom prst="rect">
            <a:avLst/>
          </a:prstGeom>
          <a:solidFill>
            <a:schemeClr val="accent1"/>
          </a:solidFill>
          <a:ln w="12700" cap="flat" cmpd="sng" algn="ctr">
            <a:noFill/>
            <a:prstDash val="solid"/>
            <a:miter lim="800000"/>
          </a:ln>
          <a:effectLst/>
        </p:spPr>
        <p:txBody>
          <a:bodyPr tIns="0" rtlCol="0" anchor="t"/>
          <a:lstStyle/>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632" b="1" kern="0" dirty="0">
                <a:solidFill>
                  <a:prstClr val="white"/>
                </a:solidFill>
                <a:latin typeface="Segoe UI"/>
                <a:ea typeface="Segoe UI" pitchFamily="34" charset="0"/>
                <a:cs typeface="Segoe UI" pitchFamily="34" charset="0"/>
              </a:rPr>
              <a:t>Existing SQL ISV</a:t>
            </a:r>
            <a:br>
              <a:rPr lang="en-US" sz="1632" kern="0" dirty="0">
                <a:solidFill>
                  <a:prstClr val="white"/>
                </a:solidFill>
                <a:latin typeface="Segoe UI"/>
                <a:ea typeface="Segoe UI" pitchFamily="34" charset="0"/>
                <a:cs typeface="Segoe UI" pitchFamily="34" charset="0"/>
              </a:rPr>
            </a:br>
            <a:r>
              <a:rPr lang="en-US" sz="1428" kern="0" dirty="0">
                <a:solidFill>
                  <a:prstClr val="white"/>
                </a:solidFill>
                <a:latin typeface="Segoe UI"/>
                <a:ea typeface="Segoe UI" pitchFamily="34" charset="0"/>
                <a:cs typeface="Segoe UI" pitchFamily="34" charset="0"/>
              </a:rPr>
              <a:t>Re-architecting for SaaS</a:t>
            </a:r>
          </a:p>
          <a:p>
            <a:pPr marL="60314" defTabSz="932293" fontAlgn="base">
              <a:spcBef>
                <a:spcPct val="0"/>
              </a:spcBef>
              <a:spcAft>
                <a:spcPct val="0"/>
              </a:spcAft>
              <a:defRPr/>
            </a:pPr>
            <a:endParaRPr lang="en-US" sz="612"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40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Goal: </a:t>
            </a:r>
          </a:p>
          <a:p>
            <a:pPr marL="60314" defTabSz="932293" fontAlgn="base">
              <a:spcBef>
                <a:spcPct val="0"/>
              </a:spcBef>
              <a:spcAft>
                <a:spcPct val="0"/>
              </a:spcAft>
              <a:defRPr/>
            </a:pPr>
            <a:r>
              <a:rPr lang="en-US" sz="1224" kern="0" dirty="0">
                <a:solidFill>
                  <a:prstClr val="white"/>
                </a:solidFill>
                <a:latin typeface="Segoe UI"/>
                <a:ea typeface="Segoe UI" pitchFamily="34" charset="0"/>
                <a:cs typeface="Segoe UI" pitchFamily="34" charset="0"/>
              </a:rPr>
              <a:t>Replace existing LOB packaged software with a SaaS solution</a:t>
            </a:r>
          </a:p>
          <a:p>
            <a:pPr marL="60314" defTabSz="932293" fontAlgn="base">
              <a:spcBef>
                <a:spcPct val="0"/>
              </a:spcBef>
              <a:spcAft>
                <a:spcPct val="0"/>
              </a:spcAft>
              <a:defRPr/>
            </a:pPr>
            <a:endParaRPr lang="en-US" sz="142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Needs:</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Hyper-scale, HADR, Performance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SQL compatibility write code once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Predictable &amp; flexible cost structure</a:t>
            </a:r>
            <a:br>
              <a:rPr lang="en-US" sz="1224" kern="0" dirty="0">
                <a:solidFill>
                  <a:prstClr val="white"/>
                </a:solidFill>
                <a:latin typeface="Segoe UI"/>
                <a:ea typeface="Segoe UI" pitchFamily="34" charset="0"/>
                <a:cs typeface="Segoe UI" pitchFamily="34" charset="0"/>
              </a:rPr>
            </a:br>
            <a:r>
              <a:rPr lang="en-US" sz="1224" kern="0" dirty="0">
                <a:solidFill>
                  <a:prstClr val="white"/>
                </a:solidFill>
                <a:latin typeface="Segoe UI"/>
                <a:ea typeface="Segoe UI" pitchFamily="34" charset="0"/>
                <a:cs typeface="Segoe UI" pitchFamily="34" charset="0"/>
              </a:rPr>
              <a:t>to build a business model</a:t>
            </a:r>
          </a:p>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p:txBody>
      </p:sp>
      <p:grpSp>
        <p:nvGrpSpPr>
          <p:cNvPr id="5" name="Group 4"/>
          <p:cNvGrpSpPr/>
          <p:nvPr/>
        </p:nvGrpSpPr>
        <p:grpSpPr>
          <a:xfrm>
            <a:off x="9252505" y="1952424"/>
            <a:ext cx="2907380" cy="3492106"/>
            <a:chOff x="8878581" y="2029104"/>
            <a:chExt cx="2822123" cy="3658262"/>
          </a:xfrm>
          <a:solidFill>
            <a:schemeClr val="accent4"/>
          </a:solidFill>
        </p:grpSpPr>
        <p:sp>
          <p:nvSpPr>
            <p:cNvPr id="71" name="Rectangle 162"/>
            <p:cNvSpPr/>
            <p:nvPr/>
          </p:nvSpPr>
          <p:spPr>
            <a:xfrm>
              <a:off x="8878581" y="2029104"/>
              <a:ext cx="2822123" cy="3045314"/>
            </a:xfrm>
            <a:prstGeom prst="rect">
              <a:avLst/>
            </a:prstGeom>
            <a:solidFill>
              <a:srgbClr val="0072C6"/>
            </a:solidFill>
            <a:ln w="12700" cap="flat" cmpd="sng" algn="ctr">
              <a:noFill/>
              <a:prstDash val="solid"/>
              <a:miter lim="800000"/>
            </a:ln>
            <a:effectLst/>
          </p:spPr>
          <p:txBody>
            <a:bodyPr tIns="0" rtlCol="0" anchor="t"/>
            <a:lstStyle/>
            <a:p>
              <a:pPr marL="60314"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632" b="1" kern="0" dirty="0">
                  <a:solidFill>
                    <a:prstClr val="white"/>
                  </a:solidFill>
                  <a:latin typeface="Segoe UI"/>
                  <a:ea typeface="Segoe UI" pitchFamily="34" charset="0"/>
                  <a:cs typeface="Segoe UI" pitchFamily="34" charset="0"/>
                </a:rPr>
                <a:t>Enterprises</a:t>
              </a:r>
              <a:br>
                <a:rPr lang="en-US" sz="1632" kern="0" dirty="0">
                  <a:solidFill>
                    <a:prstClr val="white"/>
                  </a:solidFill>
                  <a:latin typeface="Segoe UI"/>
                  <a:ea typeface="Segoe UI" pitchFamily="34" charset="0"/>
                  <a:cs typeface="Segoe UI" pitchFamily="34" charset="0"/>
                </a:rPr>
              </a:br>
              <a:r>
                <a:rPr lang="en-US" sz="1428" kern="0" dirty="0">
                  <a:solidFill>
                    <a:prstClr val="white"/>
                  </a:solidFill>
                  <a:latin typeface="Segoe UI"/>
                  <a:ea typeface="Segoe UI" pitchFamily="34" charset="0"/>
                  <a:cs typeface="Segoe UI" pitchFamily="34" charset="0"/>
                </a:rPr>
                <a:t>building custom applications</a:t>
              </a:r>
            </a:p>
            <a:p>
              <a:pPr marL="60314" defTabSz="932293" fontAlgn="base">
                <a:spcBef>
                  <a:spcPct val="0"/>
                </a:spcBef>
                <a:spcAft>
                  <a:spcPct val="0"/>
                </a:spcAft>
                <a:defRPr/>
              </a:pPr>
              <a:endParaRPr lang="en-US" sz="612" b="1"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endParaRPr lang="en-US" sz="40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Goal: </a:t>
              </a:r>
            </a:p>
            <a:p>
              <a:pPr marL="60314" defTabSz="932293" fontAlgn="base">
                <a:spcBef>
                  <a:spcPct val="0"/>
                </a:spcBef>
                <a:spcAft>
                  <a:spcPct val="0"/>
                </a:spcAft>
                <a:defRPr/>
              </a:pPr>
              <a:r>
                <a:rPr lang="en-US" sz="1224" kern="0" dirty="0">
                  <a:solidFill>
                    <a:prstClr val="white"/>
                  </a:solidFill>
                  <a:latin typeface="Segoe UI"/>
                  <a:ea typeface="Segoe UI" pitchFamily="34" charset="0"/>
                  <a:cs typeface="Segoe UI" pitchFamily="34" charset="0"/>
                </a:rPr>
                <a:t>Create or re-architect apps to cloud or use SaaS solutions</a:t>
              </a:r>
            </a:p>
            <a:p>
              <a:pPr marL="60314" defTabSz="932293" fontAlgn="base">
                <a:spcBef>
                  <a:spcPct val="0"/>
                </a:spcBef>
                <a:spcAft>
                  <a:spcPct val="0"/>
                </a:spcAft>
                <a:defRPr/>
              </a:pPr>
              <a:endParaRPr lang="en-US" sz="1428" kern="0" dirty="0">
                <a:solidFill>
                  <a:prstClr val="white"/>
                </a:solidFill>
                <a:latin typeface="Segoe UI"/>
                <a:ea typeface="Segoe UI" pitchFamily="34" charset="0"/>
                <a:cs typeface="Segoe UI" pitchFamily="34" charset="0"/>
              </a:endParaRPr>
            </a:p>
            <a:p>
              <a:pPr marL="60314" defTabSz="932293" fontAlgn="base">
                <a:spcBef>
                  <a:spcPct val="0"/>
                </a:spcBef>
                <a:spcAft>
                  <a:spcPct val="0"/>
                </a:spcAft>
                <a:defRPr/>
              </a:pPr>
              <a:r>
                <a:rPr lang="en-US" sz="1428" b="1" kern="0" dirty="0">
                  <a:solidFill>
                    <a:prstClr val="white"/>
                  </a:solidFill>
                  <a:latin typeface="Segoe UI"/>
                  <a:ea typeface="Segoe UI" pitchFamily="34" charset="0"/>
                  <a:cs typeface="Segoe UI" pitchFamily="34" charset="0"/>
                </a:rPr>
                <a:t>Needs:</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Hyper-scale, HADR, Performance</a:t>
              </a:r>
            </a:p>
            <a:p>
              <a:pPr marL="233318" indent="-120627" defTabSz="932293" fontAlgn="base">
                <a:spcBef>
                  <a:spcPct val="0"/>
                </a:spcBef>
                <a:spcAft>
                  <a:spcPct val="0"/>
                </a:spcAft>
                <a:buFont typeface="Arial" panose="020B0604020202020204" pitchFamily="34" charset="0"/>
                <a:buChar char="•"/>
                <a:defRPr/>
              </a:pPr>
              <a:r>
                <a:rPr lang="en-US" sz="1224" kern="0" dirty="0">
                  <a:solidFill>
                    <a:prstClr val="white"/>
                  </a:solidFill>
                  <a:latin typeface="Segoe UI"/>
                  <a:ea typeface="Segoe UI" pitchFamily="34" charset="0"/>
                  <a:cs typeface="Segoe UI" pitchFamily="34" charset="0"/>
                </a:rPr>
                <a:t>SQL compatibility</a:t>
              </a:r>
            </a:p>
            <a:p>
              <a:pPr marL="112692" defTabSz="932293" fontAlgn="base">
                <a:spcBef>
                  <a:spcPct val="0"/>
                </a:spcBef>
                <a:spcAft>
                  <a:spcPct val="0"/>
                </a:spcAft>
                <a:defRPr/>
              </a:pPr>
              <a:endParaRPr lang="en-US" sz="1224" kern="0" dirty="0">
                <a:solidFill>
                  <a:prstClr val="white"/>
                </a:solidFill>
                <a:latin typeface="Segoe UI"/>
                <a:ea typeface="Segoe UI" pitchFamily="34" charset="0"/>
                <a:cs typeface="Segoe UI" pitchFamily="34" charset="0"/>
              </a:endParaRPr>
            </a:p>
          </p:txBody>
        </p:sp>
        <p:sp>
          <p:nvSpPr>
            <p:cNvPr id="72" name="Rectangle 162"/>
            <p:cNvSpPr/>
            <p:nvPr/>
          </p:nvSpPr>
          <p:spPr>
            <a:xfrm>
              <a:off x="8878581" y="5138363"/>
              <a:ext cx="2822123" cy="549003"/>
            </a:xfrm>
            <a:prstGeom prst="rect">
              <a:avLst/>
            </a:prstGeom>
            <a:solidFill>
              <a:srgbClr val="0072C6"/>
            </a:solidFill>
            <a:ln w="12700" cap="flat" cmpd="sng" algn="ctr">
              <a:noFill/>
              <a:prstDash val="solid"/>
              <a:miter lim="800000"/>
            </a:ln>
            <a:effectLst/>
          </p:spPr>
          <p:txBody>
            <a:bodyPr tIns="91427" rtlCol="0" anchor="t"/>
            <a:lstStyle/>
            <a:p>
              <a:pPr marL="60314" defTabSz="914224">
                <a:spcAft>
                  <a:spcPts val="600"/>
                </a:spcAft>
                <a:defRPr/>
              </a:pPr>
              <a:r>
                <a:rPr lang="en-US" sz="1199" b="1" kern="0" dirty="0">
                  <a:solidFill>
                    <a:prstClr val="white"/>
                  </a:solidFill>
                  <a:latin typeface="Segoe UI"/>
                  <a:ea typeface="Segoe UI" pitchFamily="34" charset="0"/>
                  <a:cs typeface="Segoe UI" pitchFamily="34" charset="0"/>
                </a:rPr>
                <a:t>Packaged LOB Applications – Delivered by ISVs</a:t>
              </a:r>
              <a:endParaRPr lang="en-US" sz="1099" kern="0" dirty="0">
                <a:solidFill>
                  <a:prstClr val="white"/>
                </a:solidFill>
                <a:latin typeface="Segoe UI"/>
                <a:ea typeface="Segoe UI" pitchFamily="34" charset="0"/>
                <a:cs typeface="Segoe UI" pitchFamily="34" charset="0"/>
              </a:endParaRPr>
            </a:p>
          </p:txBody>
        </p:sp>
      </p:grpSp>
      <p:sp>
        <p:nvSpPr>
          <p:cNvPr id="68" name="Rectangle 162"/>
          <p:cNvSpPr/>
          <p:nvPr/>
        </p:nvSpPr>
        <p:spPr>
          <a:xfrm>
            <a:off x="275483" y="1233981"/>
            <a:ext cx="2907380" cy="739510"/>
          </a:xfrm>
          <a:prstGeom prst="rect">
            <a:avLst/>
          </a:prstGeom>
          <a:solidFill>
            <a:schemeClr val="accent1"/>
          </a:solidFill>
          <a:ln w="12700" cap="flat" cmpd="sng" algn="ctr">
            <a:noFill/>
            <a:prstDash val="solid"/>
            <a:miter lim="800000"/>
          </a:ln>
          <a:effectLst/>
        </p:spPr>
        <p:txBody>
          <a:bodyPr rtlCol="0" anchor="t"/>
          <a:lstStyle/>
          <a:p>
            <a:pPr marL="60314" defTabSz="932293" fontAlgn="base">
              <a:spcBef>
                <a:spcPct val="0"/>
              </a:spcBef>
              <a:spcAft>
                <a:spcPct val="0"/>
              </a:spcAft>
            </a:pPr>
            <a:r>
              <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Cloud-born SaaS Applications</a:t>
            </a:r>
          </a:p>
          <a:p>
            <a:pPr algn="ctr" defTabSz="932293" fontAlgn="base">
              <a:lnSpc>
                <a:spcPct val="90000"/>
              </a:lnSpc>
              <a:spcBef>
                <a:spcPct val="0"/>
              </a:spcBef>
              <a:spcAft>
                <a:spcPct val="0"/>
              </a:spcAft>
            </a:pPr>
            <a:endParaRPr lang="en-US" sz="1428"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46" name="Rectangle 162"/>
          <p:cNvSpPr/>
          <p:nvPr/>
        </p:nvSpPr>
        <p:spPr>
          <a:xfrm>
            <a:off x="6281403" y="1233981"/>
            <a:ext cx="2907380" cy="739510"/>
          </a:xfrm>
          <a:prstGeom prst="rect">
            <a:avLst/>
          </a:prstGeom>
          <a:solidFill>
            <a:srgbClr val="0072C6"/>
          </a:solidFill>
          <a:ln w="12700" cap="flat" cmpd="sng" algn="ctr">
            <a:noFill/>
            <a:prstDash val="solid"/>
            <a:miter lim="800000"/>
          </a:ln>
          <a:effectLst/>
        </p:spPr>
        <p:txBody>
          <a:bodyPr rtlCol="0" anchor="t"/>
          <a:lstStyle/>
          <a:p>
            <a:pPr defTabSz="932293" fontAlgn="base">
              <a:spcBef>
                <a:spcPct val="0"/>
              </a:spcBef>
              <a:spcAft>
                <a:spcPct val="0"/>
              </a:spcAft>
            </a:pPr>
            <a:r>
              <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Custom Customer-facing Applications</a:t>
            </a:r>
          </a:p>
        </p:txBody>
      </p:sp>
      <p:sp>
        <p:nvSpPr>
          <p:cNvPr id="51" name="Rectangle 180"/>
          <p:cNvSpPr/>
          <p:nvPr/>
        </p:nvSpPr>
        <p:spPr>
          <a:xfrm>
            <a:off x="3278443" y="1233980"/>
            <a:ext cx="2907380" cy="728063"/>
          </a:xfrm>
          <a:prstGeom prst="rect">
            <a:avLst/>
          </a:prstGeom>
          <a:solidFill>
            <a:schemeClr val="accent1"/>
          </a:solidFill>
          <a:ln w="12700" cap="flat" cmpd="sng" algn="ctr">
            <a:noFill/>
            <a:prstDash val="solid"/>
            <a:miter lim="800000"/>
          </a:ln>
          <a:effectLst/>
        </p:spPr>
        <p:txBody>
          <a:bodyPr rtlCol="0" anchor="t"/>
          <a:lstStyle/>
          <a:p>
            <a:pPr defTabSz="932293" fontAlgn="base">
              <a:spcBef>
                <a:spcPct val="0"/>
              </a:spcBef>
              <a:spcAft>
                <a:spcPct val="0"/>
              </a:spcAft>
            </a:pPr>
            <a:r>
              <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ISV </a:t>
            </a:r>
            <a:r>
              <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rPr>
              <a:t> SaaS Applications</a:t>
            </a:r>
          </a:p>
          <a:p>
            <a:pPr algn="ctr" defTabSz="932293" fontAlgn="base">
              <a:lnSpc>
                <a:spcPct val="90000"/>
              </a:lnSpc>
              <a:spcBef>
                <a:spcPct val="0"/>
              </a:spcBef>
              <a:spcAft>
                <a:spcPct val="0"/>
              </a:spcAft>
            </a:pPr>
            <a:endParaRPr lang="en-US" sz="1428"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70" name="Rectangle 180"/>
          <p:cNvSpPr/>
          <p:nvPr/>
        </p:nvSpPr>
        <p:spPr>
          <a:xfrm>
            <a:off x="9252505" y="1233981"/>
            <a:ext cx="2910856" cy="739510"/>
          </a:xfrm>
          <a:prstGeom prst="rect">
            <a:avLst/>
          </a:prstGeom>
          <a:solidFill>
            <a:srgbClr val="0072C6"/>
          </a:solidFill>
          <a:ln w="12700" cap="flat" cmpd="sng" algn="ctr">
            <a:noFill/>
            <a:prstDash val="solid"/>
            <a:miter lim="800000"/>
          </a:ln>
          <a:effectLst/>
        </p:spPr>
        <p:txBody>
          <a:bodyPr rtlCol="0" anchor="t"/>
          <a:lstStyle/>
          <a:p>
            <a:pPr defTabSz="932293" fontAlgn="base">
              <a:spcBef>
                <a:spcPct val="0"/>
              </a:spcBef>
              <a:spcAft>
                <a:spcPct val="0"/>
              </a:spcAft>
            </a:pPr>
            <a:r>
              <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rPr>
              <a:t>Employee-facing Applications</a:t>
            </a:r>
            <a:endParaRPr lang="en-US" sz="1632" b="1" kern="0" dirty="0">
              <a:solidFill>
                <a:prstClr val="white"/>
              </a:solidFill>
              <a:latin typeface="Segoe UI" panose="020B0502040204020203" pitchFamily="34" charset="0"/>
              <a:ea typeface="Segoe UI" panose="020B0502040204020203" pitchFamily="34" charset="0"/>
              <a:cs typeface="Segoe UI" panose="020B0502040204020203" pitchFamily="34" charset="0"/>
              <a:sym typeface="Wingdings" panose="05000000000000000000" pitchFamily="2" charset="2"/>
            </a:endParaRPr>
          </a:p>
          <a:p>
            <a:pPr algn="ctr" defTabSz="932293" fontAlgn="base">
              <a:lnSpc>
                <a:spcPct val="90000"/>
              </a:lnSpc>
              <a:spcBef>
                <a:spcPct val="0"/>
              </a:spcBef>
              <a:spcAft>
                <a:spcPct val="0"/>
              </a:spcAft>
            </a:pPr>
            <a:endParaRPr lang="en-US" sz="1428" b="1" kern="0" dirty="0">
              <a:solidFill>
                <a:prstClr val="white"/>
              </a:solidFill>
              <a:latin typeface="Segoe UI" panose="020B0502040204020203" pitchFamily="34" charset="0"/>
              <a:ea typeface="Segoe UI" panose="020B0502040204020203" pitchFamily="34" charset="0"/>
              <a:cs typeface="Segoe UI" panose="020B0502040204020203" pitchFamily="34" charset="0"/>
            </a:endParaRPr>
          </a:p>
        </p:txBody>
      </p:sp>
      <p:sp>
        <p:nvSpPr>
          <p:cNvPr id="39" name="Rectangle 38"/>
          <p:cNvSpPr/>
          <p:nvPr/>
        </p:nvSpPr>
        <p:spPr>
          <a:xfrm>
            <a:off x="275483" y="5626233"/>
            <a:ext cx="5910340" cy="394196"/>
          </a:xfrm>
          <a:prstGeom prst="rect">
            <a:avLst/>
          </a:prstGeom>
          <a:solidFill>
            <a:schemeClr val="accent1"/>
          </a:solidFill>
          <a:ln w="12700" cap="flat" cmpd="sng" algn="ctr">
            <a:noFill/>
            <a:prstDash val="solid"/>
            <a:miter lim="800000"/>
          </a:ln>
          <a:effectLst/>
        </p:spPr>
        <p:txBody>
          <a:bodyPr rtlCol="0" anchor="ctr"/>
          <a:lstStyle/>
          <a:p>
            <a:pPr algn="ctr" defTabSz="622181">
              <a:lnSpc>
                <a:spcPct val="90000"/>
              </a:lnSpc>
              <a:spcBef>
                <a:spcPct val="0"/>
              </a:spcBef>
              <a:spcAft>
                <a:spcPct val="35000"/>
              </a:spcAft>
              <a:defRPr/>
            </a:pPr>
            <a:r>
              <a:rPr lang="en-US" sz="1632" b="1" kern="0" dirty="0">
                <a:solidFill>
                  <a:prstClr val="white"/>
                </a:solidFill>
                <a:latin typeface="Segoe UI"/>
              </a:rPr>
              <a:t>Elastic databases</a:t>
            </a:r>
            <a:endParaRPr lang="en-US" sz="1632" kern="0" dirty="0">
              <a:solidFill>
                <a:prstClr val="white"/>
              </a:solidFill>
              <a:latin typeface="Segoe UI"/>
            </a:endParaRPr>
          </a:p>
        </p:txBody>
      </p:sp>
      <p:sp>
        <p:nvSpPr>
          <p:cNvPr id="40" name="Rectangle 39"/>
          <p:cNvSpPr/>
          <p:nvPr/>
        </p:nvSpPr>
        <p:spPr>
          <a:xfrm>
            <a:off x="6281404" y="5626233"/>
            <a:ext cx="5878481" cy="394196"/>
          </a:xfrm>
          <a:prstGeom prst="rect">
            <a:avLst/>
          </a:prstGeom>
          <a:solidFill>
            <a:srgbClr val="0072C6"/>
          </a:solidFill>
          <a:ln w="12700" cap="flat" cmpd="sng" algn="ctr">
            <a:noFill/>
            <a:prstDash val="solid"/>
            <a:miter lim="800000"/>
          </a:ln>
          <a:effectLst/>
        </p:spPr>
        <p:txBody>
          <a:bodyPr rtlCol="0" anchor="ctr"/>
          <a:lstStyle/>
          <a:p>
            <a:pPr algn="ctr" defTabSz="622181">
              <a:lnSpc>
                <a:spcPct val="90000"/>
              </a:lnSpc>
              <a:spcBef>
                <a:spcPct val="0"/>
              </a:spcBef>
              <a:spcAft>
                <a:spcPct val="35000"/>
              </a:spcAft>
              <a:defRPr/>
            </a:pPr>
            <a:r>
              <a:rPr lang="en-US" sz="1632" b="1" kern="0" dirty="0">
                <a:solidFill>
                  <a:prstClr val="white"/>
                </a:solidFill>
                <a:latin typeface="Segoe UI"/>
              </a:rPr>
              <a:t>Single databases</a:t>
            </a:r>
            <a:endParaRPr lang="en-US" sz="1632" kern="0" dirty="0">
              <a:solidFill>
                <a:prstClr val="white"/>
              </a:solidFill>
              <a:latin typeface="Segoe UI"/>
            </a:endParaRPr>
          </a:p>
        </p:txBody>
      </p:sp>
      <p:sp>
        <p:nvSpPr>
          <p:cNvPr id="6" name="Title 5"/>
          <p:cNvSpPr>
            <a:spLocks noGrp="1"/>
          </p:cNvSpPr>
          <p:nvPr>
            <p:ph type="title"/>
          </p:nvPr>
        </p:nvSpPr>
        <p:spPr>
          <a:xfrm>
            <a:off x="365760" y="365760"/>
            <a:ext cx="11889564" cy="917575"/>
          </a:xfrm>
        </p:spPr>
        <p:txBody>
          <a:bodyPr lIns="91440" rIns="91440"/>
          <a:lstStyle/>
          <a:p>
            <a:r>
              <a:rPr lang="en-US" sz="4800" dirty="0"/>
              <a:t>Targeting applications with Azure SQL Database</a:t>
            </a:r>
          </a:p>
        </p:txBody>
      </p:sp>
      <p:sp>
        <p:nvSpPr>
          <p:cNvPr id="8" name="Rectangle 7"/>
          <p:cNvSpPr/>
          <p:nvPr/>
        </p:nvSpPr>
        <p:spPr bwMode="auto">
          <a:xfrm>
            <a:off x="6218237" y="1211262"/>
            <a:ext cx="5943600" cy="4876799"/>
          </a:xfrm>
          <a:prstGeom prst="rect">
            <a:avLst/>
          </a:prstGeom>
          <a:solidFill>
            <a:schemeClr val="bg1">
              <a:alpha val="7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1224"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Tree>
    <p:extLst>
      <p:ext uri="{BB962C8B-B14F-4D97-AF65-F5344CB8AC3E}">
        <p14:creationId xmlns:p14="http://schemas.microsoft.com/office/powerpoint/2010/main" val="1506742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275482" y="1336324"/>
            <a:ext cx="5823151" cy="1656343"/>
          </a:xfrm>
          <a:prstGeom prst="rect">
            <a:avLst/>
          </a:prstGeom>
        </p:spPr>
        <p:txBody>
          <a:bodyPr vert="horz" wrap="square" lIns="186521" tIns="149217" rIns="186521" bIns="149217"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spcBef>
                <a:spcPts val="1224"/>
              </a:spcBef>
              <a:buNone/>
            </a:pPr>
            <a:r>
              <a:rPr lang="en-US" sz="2652" dirty="0">
                <a:solidFill>
                  <a:srgbClr val="0072C6"/>
                </a:solidFill>
                <a:latin typeface="Segoe UI Light"/>
              </a:rPr>
              <a:t>Predictable workloads</a:t>
            </a:r>
            <a:br>
              <a:rPr lang="en-US" sz="2652" dirty="0">
                <a:solidFill>
                  <a:srgbClr val="0072C6"/>
                </a:solidFill>
                <a:latin typeface="Segoe UI Light"/>
              </a:rPr>
            </a:br>
            <a:r>
              <a:rPr lang="en-US" sz="1632" dirty="0">
                <a:solidFill>
                  <a:srgbClr val="494949"/>
                </a:solidFill>
                <a:latin typeface="Segoe UI"/>
              </a:rPr>
              <a:t>Single databases or partitioned data across multiple </a:t>
            </a:r>
            <a:br>
              <a:rPr lang="en-US" sz="1632" dirty="0">
                <a:solidFill>
                  <a:srgbClr val="494949"/>
                </a:solidFill>
                <a:latin typeface="Segoe UI"/>
              </a:rPr>
            </a:br>
            <a:r>
              <a:rPr lang="en-US" sz="1632" dirty="0">
                <a:solidFill>
                  <a:srgbClr val="494949"/>
                </a:solidFill>
                <a:latin typeface="Segoe UI"/>
              </a:rPr>
              <a:t>databases; scale between service tiers and </a:t>
            </a:r>
            <a:br>
              <a:rPr lang="en-US" sz="1632" dirty="0">
                <a:solidFill>
                  <a:srgbClr val="494949"/>
                </a:solidFill>
                <a:latin typeface="Segoe UI"/>
              </a:rPr>
            </a:br>
            <a:r>
              <a:rPr lang="en-US" sz="1632" dirty="0">
                <a:solidFill>
                  <a:srgbClr val="494949"/>
                </a:solidFill>
                <a:latin typeface="Segoe UI"/>
              </a:rPr>
              <a:t>performance levels as capacity needs fluctuate.</a:t>
            </a:r>
          </a:p>
        </p:txBody>
      </p:sp>
      <p:cxnSp>
        <p:nvCxnSpPr>
          <p:cNvPr id="5" name="Straight Arrow Connector 4"/>
          <p:cNvCxnSpPr/>
          <p:nvPr/>
        </p:nvCxnSpPr>
        <p:spPr>
          <a:xfrm>
            <a:off x="986474" y="4771376"/>
            <a:ext cx="0" cy="1181761"/>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rot="16200000">
            <a:off x="-131322" y="5069814"/>
            <a:ext cx="1617524" cy="574443"/>
          </a:xfrm>
          <a:prstGeom prst="rect">
            <a:avLst/>
          </a:prstGeom>
          <a:noFill/>
        </p:spPr>
        <p:txBody>
          <a:bodyPr wrap="square" rtlCol="0">
            <a:spAutoFit/>
          </a:bodyPr>
          <a:lstStyle/>
          <a:p>
            <a:pPr algn="ctr" defTabSz="932597"/>
            <a:r>
              <a:rPr lang="en-US" sz="1530" dirty="0">
                <a:solidFill>
                  <a:srgbClr val="494949"/>
                </a:solidFill>
                <a:latin typeface="Segoe UI"/>
              </a:rPr>
              <a:t>Scale databases  up as needed </a:t>
            </a:r>
          </a:p>
        </p:txBody>
      </p:sp>
      <p:sp>
        <p:nvSpPr>
          <p:cNvPr id="31" name="TextBox 30"/>
          <p:cNvSpPr txBox="1"/>
          <p:nvPr/>
        </p:nvSpPr>
        <p:spPr>
          <a:xfrm>
            <a:off x="8149008" y="6226835"/>
            <a:ext cx="2034161" cy="334307"/>
          </a:xfrm>
          <a:prstGeom prst="rect">
            <a:avLst/>
          </a:prstGeom>
          <a:noFill/>
        </p:spPr>
        <p:txBody>
          <a:bodyPr wrap="none" rtlCol="0">
            <a:spAutoFit/>
          </a:bodyPr>
          <a:lstStyle/>
          <a:p>
            <a:pPr algn="ctr" defTabSz="932597"/>
            <a:r>
              <a:rPr lang="en-US" sz="1530" dirty="0">
                <a:solidFill>
                  <a:srgbClr val="494949"/>
                </a:solidFill>
                <a:latin typeface="Segoe UI"/>
              </a:rPr>
              <a:t>Scale out/in the pool</a:t>
            </a:r>
          </a:p>
        </p:txBody>
      </p:sp>
      <p:cxnSp>
        <p:nvCxnSpPr>
          <p:cNvPr id="32" name="Straight Arrow Connector 31"/>
          <p:cNvCxnSpPr/>
          <p:nvPr/>
        </p:nvCxnSpPr>
        <p:spPr>
          <a:xfrm flipH="1">
            <a:off x="6463501" y="6206316"/>
            <a:ext cx="5405173" cy="26249"/>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6674510" y="3571114"/>
            <a:ext cx="905117" cy="2218920"/>
            <a:chOff x="1486523" y="3434677"/>
            <a:chExt cx="887450" cy="2175609"/>
          </a:xfrm>
        </p:grpSpPr>
        <p:sp>
          <p:nvSpPr>
            <p:cNvPr id="35" name="Freeform 34"/>
            <p:cNvSpPr>
              <a:spLocks noChangeAspect="1"/>
            </p:cNvSpPr>
            <p:nvPr/>
          </p:nvSpPr>
          <p:spPr bwMode="auto">
            <a:xfrm>
              <a:off x="1486523" y="3434677"/>
              <a:ext cx="887450" cy="2175609"/>
            </a:xfrm>
            <a:custGeom>
              <a:avLst/>
              <a:gdLst>
                <a:gd name="connsiteX0" fmla="*/ 443725 w 887450"/>
                <a:gd name="connsiteY0" fmla="*/ 38735 h 2175609"/>
                <a:gd name="connsiteX1" fmla="*/ 79144 w 887450"/>
                <a:gd name="connsiteY1" fmla="*/ 151593 h 2175609"/>
                <a:gd name="connsiteX2" fmla="*/ 443725 w 887450"/>
                <a:gd name="connsiteY2" fmla="*/ 264452 h 2175609"/>
                <a:gd name="connsiteX3" fmla="*/ 808306 w 887450"/>
                <a:gd name="connsiteY3" fmla="*/ 151593 h 2175609"/>
                <a:gd name="connsiteX4" fmla="*/ 443725 w 887450"/>
                <a:gd name="connsiteY4" fmla="*/ 38735 h 2175609"/>
                <a:gd name="connsiteX5" fmla="*/ 443725 w 887450"/>
                <a:gd name="connsiteY5" fmla="*/ 0 h 2175609"/>
                <a:gd name="connsiteX6" fmla="*/ 616427 w 887450"/>
                <a:gd name="connsiteY6" fmla="*/ 13550 h 2175609"/>
                <a:gd name="connsiteX7" fmla="*/ 757475 w 887450"/>
                <a:gd name="connsiteY7" fmla="*/ 50509 h 2175609"/>
                <a:gd name="connsiteX8" fmla="*/ 852577 w 887450"/>
                <a:gd name="connsiteY8" fmla="*/ 105337 h 2175609"/>
                <a:gd name="connsiteX9" fmla="*/ 887450 w 887450"/>
                <a:gd name="connsiteY9" fmla="*/ 172492 h 2175609"/>
                <a:gd name="connsiteX10" fmla="*/ 887450 w 887450"/>
                <a:gd name="connsiteY10" fmla="*/ 622888 h 2175609"/>
                <a:gd name="connsiteX11" fmla="*/ 887450 w 887450"/>
                <a:gd name="connsiteY11" fmla="*/ 862254 h 2175609"/>
                <a:gd name="connsiteX12" fmla="*/ 887450 w 887450"/>
                <a:gd name="connsiteY12" fmla="*/ 1312650 h 2175609"/>
                <a:gd name="connsiteX13" fmla="*/ 887267 w 887450"/>
                <a:gd name="connsiteY13" fmla="*/ 1313003 h 2175609"/>
                <a:gd name="connsiteX14" fmla="*/ 887450 w 887450"/>
                <a:gd name="connsiteY14" fmla="*/ 1313355 h 2175609"/>
                <a:gd name="connsiteX15" fmla="*/ 887450 w 887450"/>
                <a:gd name="connsiteY15" fmla="*/ 2003117 h 2175609"/>
                <a:gd name="connsiteX16" fmla="*/ 852577 w 887450"/>
                <a:gd name="connsiteY16" fmla="*/ 2070276 h 2175609"/>
                <a:gd name="connsiteX17" fmla="*/ 757475 w 887450"/>
                <a:gd name="connsiteY17" fmla="*/ 2125100 h 2175609"/>
                <a:gd name="connsiteX18" fmla="*/ 616427 w 887450"/>
                <a:gd name="connsiteY18" fmla="*/ 2162059 h 2175609"/>
                <a:gd name="connsiteX19" fmla="*/ 443725 w 887450"/>
                <a:gd name="connsiteY19" fmla="*/ 2175609 h 2175609"/>
                <a:gd name="connsiteX20" fmla="*/ 129981 w 887450"/>
                <a:gd name="connsiteY20" fmla="*/ 2125100 h 2175609"/>
                <a:gd name="connsiteX21" fmla="*/ 34879 w 887450"/>
                <a:gd name="connsiteY21" fmla="*/ 2070276 h 2175609"/>
                <a:gd name="connsiteX22" fmla="*/ 0 w 887450"/>
                <a:gd name="connsiteY22" fmla="*/ 2003117 h 2175609"/>
                <a:gd name="connsiteX23" fmla="*/ 0 w 887450"/>
                <a:gd name="connsiteY23" fmla="*/ 1313355 h 2175609"/>
                <a:gd name="connsiteX24" fmla="*/ 91 w 887450"/>
                <a:gd name="connsiteY24" fmla="*/ 1313003 h 2175609"/>
                <a:gd name="connsiteX25" fmla="*/ 0 w 887450"/>
                <a:gd name="connsiteY25" fmla="*/ 1312650 h 2175609"/>
                <a:gd name="connsiteX26" fmla="*/ 0 w 887450"/>
                <a:gd name="connsiteY26" fmla="*/ 862254 h 2175609"/>
                <a:gd name="connsiteX27" fmla="*/ 0 w 887450"/>
                <a:gd name="connsiteY27" fmla="*/ 622888 h 2175609"/>
                <a:gd name="connsiteX28" fmla="*/ 0 w 887450"/>
                <a:gd name="connsiteY28" fmla="*/ 172492 h 2175609"/>
                <a:gd name="connsiteX29" fmla="*/ 129981 w 887450"/>
                <a:gd name="connsiteY29" fmla="*/ 50509 h 2175609"/>
                <a:gd name="connsiteX30" fmla="*/ 271024 w 887450"/>
                <a:gd name="connsiteY30" fmla="*/ 13550 h 2175609"/>
                <a:gd name="connsiteX31" fmla="*/ 443725 w 887450"/>
                <a:gd name="connsiteY31" fmla="*/ 0 h 217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7450" h="2175609">
                  <a:moveTo>
                    <a:pt x="443725" y="38735"/>
                  </a:moveTo>
                  <a:cubicBezTo>
                    <a:pt x="242371" y="38735"/>
                    <a:pt x="79144" y="89265"/>
                    <a:pt x="79144" y="151593"/>
                  </a:cubicBezTo>
                  <a:cubicBezTo>
                    <a:pt x="79144" y="213922"/>
                    <a:pt x="242371" y="264452"/>
                    <a:pt x="443725" y="264452"/>
                  </a:cubicBezTo>
                  <a:cubicBezTo>
                    <a:pt x="645079" y="264452"/>
                    <a:pt x="808306" y="213922"/>
                    <a:pt x="808306" y="151593"/>
                  </a:cubicBezTo>
                  <a:cubicBezTo>
                    <a:pt x="808306" y="89265"/>
                    <a:pt x="645079" y="38735"/>
                    <a:pt x="443725" y="38735"/>
                  </a:cubicBezTo>
                  <a:close/>
                  <a:moveTo>
                    <a:pt x="443725" y="0"/>
                  </a:moveTo>
                  <a:lnTo>
                    <a:pt x="616427" y="13550"/>
                  </a:lnTo>
                  <a:lnTo>
                    <a:pt x="757475" y="50509"/>
                  </a:lnTo>
                  <a:lnTo>
                    <a:pt x="852577" y="105337"/>
                  </a:lnTo>
                  <a:lnTo>
                    <a:pt x="887450" y="172492"/>
                  </a:lnTo>
                  <a:lnTo>
                    <a:pt x="887450" y="622888"/>
                  </a:lnTo>
                  <a:lnTo>
                    <a:pt x="887450" y="862254"/>
                  </a:lnTo>
                  <a:lnTo>
                    <a:pt x="887450" y="1312650"/>
                  </a:lnTo>
                  <a:lnTo>
                    <a:pt x="887267" y="1313003"/>
                  </a:lnTo>
                  <a:lnTo>
                    <a:pt x="887450" y="1313355"/>
                  </a:lnTo>
                  <a:lnTo>
                    <a:pt x="887450" y="2003117"/>
                  </a:lnTo>
                  <a:lnTo>
                    <a:pt x="852577" y="2070276"/>
                  </a:lnTo>
                  <a:lnTo>
                    <a:pt x="757475" y="2125100"/>
                  </a:lnTo>
                  <a:lnTo>
                    <a:pt x="616427" y="2162059"/>
                  </a:lnTo>
                  <a:cubicBezTo>
                    <a:pt x="563345" y="2170783"/>
                    <a:pt x="504983" y="2175609"/>
                    <a:pt x="443725" y="2175609"/>
                  </a:cubicBezTo>
                  <a:cubicBezTo>
                    <a:pt x="321214" y="2175609"/>
                    <a:pt x="210286" y="2156314"/>
                    <a:pt x="129981" y="2125100"/>
                  </a:cubicBezTo>
                  <a:cubicBezTo>
                    <a:pt x="89828" y="2109497"/>
                    <a:pt x="57332" y="2090911"/>
                    <a:pt x="34879" y="2070276"/>
                  </a:cubicBezTo>
                  <a:cubicBezTo>
                    <a:pt x="12420" y="2049637"/>
                    <a:pt x="0" y="2026942"/>
                    <a:pt x="0" y="2003117"/>
                  </a:cubicBezTo>
                  <a:lnTo>
                    <a:pt x="0" y="1313355"/>
                  </a:lnTo>
                  <a:lnTo>
                    <a:pt x="91" y="1313003"/>
                  </a:lnTo>
                  <a:lnTo>
                    <a:pt x="0" y="1312650"/>
                  </a:lnTo>
                  <a:lnTo>
                    <a:pt x="0" y="862254"/>
                  </a:lnTo>
                  <a:lnTo>
                    <a:pt x="0" y="622888"/>
                  </a:lnTo>
                  <a:lnTo>
                    <a:pt x="0" y="172492"/>
                  </a:lnTo>
                  <a:cubicBezTo>
                    <a:pt x="0" y="124843"/>
                    <a:pt x="49676" y="81719"/>
                    <a:pt x="129981" y="50509"/>
                  </a:cubicBezTo>
                  <a:cubicBezTo>
                    <a:pt x="170133" y="34902"/>
                    <a:pt x="217942" y="22275"/>
                    <a:pt x="271024" y="13550"/>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36" name="Rectangle 35"/>
            <p:cNvSpPr/>
            <p:nvPr/>
          </p:nvSpPr>
          <p:spPr>
            <a:xfrm>
              <a:off x="1837882" y="4345729"/>
              <a:ext cx="184731" cy="312073"/>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37" name="Group 36"/>
          <p:cNvGrpSpPr/>
          <p:nvPr/>
        </p:nvGrpSpPr>
        <p:grpSpPr>
          <a:xfrm>
            <a:off x="8072381" y="4734688"/>
            <a:ext cx="905117" cy="1055345"/>
            <a:chOff x="2857109" y="4575540"/>
            <a:chExt cx="887450" cy="1034746"/>
          </a:xfrm>
        </p:grpSpPr>
        <p:sp>
          <p:nvSpPr>
            <p:cNvPr id="38" name="Flowchart: Magnetic Disk 10"/>
            <p:cNvSpPr>
              <a:spLocks noChangeAspect="1"/>
            </p:cNvSpPr>
            <p:nvPr/>
          </p:nvSpPr>
          <p:spPr bwMode="auto">
            <a:xfrm>
              <a:off x="2857109" y="4575540"/>
              <a:ext cx="887450" cy="10347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39" name="Rectangle 38"/>
            <p:cNvSpPr/>
            <p:nvPr/>
          </p:nvSpPr>
          <p:spPr>
            <a:xfrm>
              <a:off x="3218326" y="5032218"/>
              <a:ext cx="184731" cy="312073"/>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40" name="Group 39"/>
          <p:cNvGrpSpPr/>
          <p:nvPr/>
        </p:nvGrpSpPr>
        <p:grpSpPr>
          <a:xfrm>
            <a:off x="9470250" y="4030477"/>
            <a:ext cx="905117" cy="1759556"/>
            <a:chOff x="4227694" y="3885074"/>
            <a:chExt cx="887450" cy="1725212"/>
          </a:xfrm>
        </p:grpSpPr>
        <p:sp>
          <p:nvSpPr>
            <p:cNvPr id="41" name="Freeform 40"/>
            <p:cNvSpPr>
              <a:spLocks noChangeAspect="1"/>
            </p:cNvSpPr>
            <p:nvPr/>
          </p:nvSpPr>
          <p:spPr bwMode="auto">
            <a:xfrm>
              <a:off x="4227694" y="3885074"/>
              <a:ext cx="887450" cy="1725212"/>
            </a:xfrm>
            <a:custGeom>
              <a:avLst/>
              <a:gdLst>
                <a:gd name="connsiteX0" fmla="*/ 443725 w 887450"/>
                <a:gd name="connsiteY0" fmla="*/ 38735 h 1725212"/>
                <a:gd name="connsiteX1" fmla="*/ 79144 w 887450"/>
                <a:gd name="connsiteY1" fmla="*/ 151594 h 1725212"/>
                <a:gd name="connsiteX2" fmla="*/ 443725 w 887450"/>
                <a:gd name="connsiteY2" fmla="*/ 264452 h 1725212"/>
                <a:gd name="connsiteX3" fmla="*/ 808306 w 887450"/>
                <a:gd name="connsiteY3" fmla="*/ 151594 h 1725212"/>
                <a:gd name="connsiteX4" fmla="*/ 443725 w 887450"/>
                <a:gd name="connsiteY4" fmla="*/ 38735 h 1725212"/>
                <a:gd name="connsiteX5" fmla="*/ 443725 w 887450"/>
                <a:gd name="connsiteY5" fmla="*/ 0 h 1725212"/>
                <a:gd name="connsiteX6" fmla="*/ 616427 w 887450"/>
                <a:gd name="connsiteY6" fmla="*/ 13551 h 1725212"/>
                <a:gd name="connsiteX7" fmla="*/ 757475 w 887450"/>
                <a:gd name="connsiteY7" fmla="*/ 50509 h 1725212"/>
                <a:gd name="connsiteX8" fmla="*/ 852577 w 887450"/>
                <a:gd name="connsiteY8" fmla="*/ 105338 h 1725212"/>
                <a:gd name="connsiteX9" fmla="*/ 887450 w 887450"/>
                <a:gd name="connsiteY9" fmla="*/ 172492 h 1725212"/>
                <a:gd name="connsiteX10" fmla="*/ 887450 w 887450"/>
                <a:gd name="connsiteY10" fmla="*/ 862254 h 1725212"/>
                <a:gd name="connsiteX11" fmla="*/ 887267 w 887450"/>
                <a:gd name="connsiteY11" fmla="*/ 862606 h 1725212"/>
                <a:gd name="connsiteX12" fmla="*/ 887450 w 887450"/>
                <a:gd name="connsiteY12" fmla="*/ 862958 h 1725212"/>
                <a:gd name="connsiteX13" fmla="*/ 887450 w 887450"/>
                <a:gd name="connsiteY13" fmla="*/ 1552720 h 1725212"/>
                <a:gd name="connsiteX14" fmla="*/ 852577 w 887450"/>
                <a:gd name="connsiteY14" fmla="*/ 1619879 h 1725212"/>
                <a:gd name="connsiteX15" fmla="*/ 757475 w 887450"/>
                <a:gd name="connsiteY15" fmla="*/ 1674703 h 1725212"/>
                <a:gd name="connsiteX16" fmla="*/ 616427 w 887450"/>
                <a:gd name="connsiteY16" fmla="*/ 1711662 h 1725212"/>
                <a:gd name="connsiteX17" fmla="*/ 443725 w 887450"/>
                <a:gd name="connsiteY17" fmla="*/ 1725212 h 1725212"/>
                <a:gd name="connsiteX18" fmla="*/ 129981 w 887450"/>
                <a:gd name="connsiteY18" fmla="*/ 1674703 h 1725212"/>
                <a:gd name="connsiteX19" fmla="*/ 34879 w 887450"/>
                <a:gd name="connsiteY19" fmla="*/ 1619879 h 1725212"/>
                <a:gd name="connsiteX20" fmla="*/ 0 w 887450"/>
                <a:gd name="connsiteY20" fmla="*/ 1552720 h 1725212"/>
                <a:gd name="connsiteX21" fmla="*/ 0 w 887450"/>
                <a:gd name="connsiteY21" fmla="*/ 862958 h 1725212"/>
                <a:gd name="connsiteX22" fmla="*/ 92 w 887450"/>
                <a:gd name="connsiteY22" fmla="*/ 862606 h 1725212"/>
                <a:gd name="connsiteX23" fmla="*/ 0 w 887450"/>
                <a:gd name="connsiteY23" fmla="*/ 862254 h 1725212"/>
                <a:gd name="connsiteX24" fmla="*/ 0 w 887450"/>
                <a:gd name="connsiteY24" fmla="*/ 172492 h 1725212"/>
                <a:gd name="connsiteX25" fmla="*/ 129981 w 887450"/>
                <a:gd name="connsiteY25" fmla="*/ 50509 h 1725212"/>
                <a:gd name="connsiteX26" fmla="*/ 271024 w 887450"/>
                <a:gd name="connsiteY26" fmla="*/ 13551 h 1725212"/>
                <a:gd name="connsiteX27" fmla="*/ 443725 w 887450"/>
                <a:gd name="connsiteY27" fmla="*/ 0 h 17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7450" h="1725212">
                  <a:moveTo>
                    <a:pt x="443725" y="38735"/>
                  </a:moveTo>
                  <a:cubicBezTo>
                    <a:pt x="242372" y="38735"/>
                    <a:pt x="79144" y="89265"/>
                    <a:pt x="79144" y="151594"/>
                  </a:cubicBezTo>
                  <a:cubicBezTo>
                    <a:pt x="79144" y="213922"/>
                    <a:pt x="242372" y="264452"/>
                    <a:pt x="443725" y="264452"/>
                  </a:cubicBezTo>
                  <a:cubicBezTo>
                    <a:pt x="645079" y="264452"/>
                    <a:pt x="808306" y="213922"/>
                    <a:pt x="808306" y="151594"/>
                  </a:cubicBezTo>
                  <a:cubicBezTo>
                    <a:pt x="808306" y="89265"/>
                    <a:pt x="645079" y="38735"/>
                    <a:pt x="443725" y="38735"/>
                  </a:cubicBezTo>
                  <a:close/>
                  <a:moveTo>
                    <a:pt x="443725" y="0"/>
                  </a:moveTo>
                  <a:lnTo>
                    <a:pt x="616427" y="13551"/>
                  </a:lnTo>
                  <a:lnTo>
                    <a:pt x="757475" y="50509"/>
                  </a:lnTo>
                  <a:lnTo>
                    <a:pt x="852577" y="105338"/>
                  </a:lnTo>
                  <a:lnTo>
                    <a:pt x="887450" y="172492"/>
                  </a:lnTo>
                  <a:lnTo>
                    <a:pt x="887450" y="862254"/>
                  </a:lnTo>
                  <a:lnTo>
                    <a:pt x="887267" y="862606"/>
                  </a:lnTo>
                  <a:lnTo>
                    <a:pt x="887450" y="862958"/>
                  </a:lnTo>
                  <a:lnTo>
                    <a:pt x="887450" y="1552720"/>
                  </a:lnTo>
                  <a:lnTo>
                    <a:pt x="852577" y="1619879"/>
                  </a:lnTo>
                  <a:lnTo>
                    <a:pt x="757475" y="1674703"/>
                  </a:lnTo>
                  <a:lnTo>
                    <a:pt x="616427" y="1711662"/>
                  </a:lnTo>
                  <a:cubicBezTo>
                    <a:pt x="563345" y="1720386"/>
                    <a:pt x="504983" y="1725212"/>
                    <a:pt x="443725" y="1725212"/>
                  </a:cubicBezTo>
                  <a:cubicBezTo>
                    <a:pt x="321214" y="1725212"/>
                    <a:pt x="210286" y="1705917"/>
                    <a:pt x="129981" y="1674703"/>
                  </a:cubicBezTo>
                  <a:cubicBezTo>
                    <a:pt x="89828" y="1659100"/>
                    <a:pt x="57332" y="1640514"/>
                    <a:pt x="34879" y="1619879"/>
                  </a:cubicBezTo>
                  <a:cubicBezTo>
                    <a:pt x="12421" y="1599240"/>
                    <a:pt x="0" y="1576545"/>
                    <a:pt x="0" y="1552720"/>
                  </a:cubicBezTo>
                  <a:lnTo>
                    <a:pt x="0" y="862958"/>
                  </a:lnTo>
                  <a:lnTo>
                    <a:pt x="92" y="862606"/>
                  </a:lnTo>
                  <a:lnTo>
                    <a:pt x="0" y="862254"/>
                  </a:lnTo>
                  <a:lnTo>
                    <a:pt x="0" y="172492"/>
                  </a:lnTo>
                  <a:cubicBezTo>
                    <a:pt x="0" y="124843"/>
                    <a:pt x="49676" y="81719"/>
                    <a:pt x="129981" y="50509"/>
                  </a:cubicBezTo>
                  <a:cubicBezTo>
                    <a:pt x="170133" y="34902"/>
                    <a:pt x="217942" y="22275"/>
                    <a:pt x="271024" y="13551"/>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2" name="Rectangle 41"/>
            <p:cNvSpPr/>
            <p:nvPr/>
          </p:nvSpPr>
          <p:spPr>
            <a:xfrm>
              <a:off x="4564551" y="4639614"/>
              <a:ext cx="184731" cy="312073"/>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43" name="Group 42"/>
          <p:cNvGrpSpPr/>
          <p:nvPr/>
        </p:nvGrpSpPr>
        <p:grpSpPr>
          <a:xfrm>
            <a:off x="10868121" y="4734688"/>
            <a:ext cx="905117" cy="1055345"/>
            <a:chOff x="317237" y="-330722"/>
            <a:chExt cx="927183" cy="1081074"/>
          </a:xfrm>
        </p:grpSpPr>
        <p:sp>
          <p:nvSpPr>
            <p:cNvPr id="44"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5" name="Rectangle 44"/>
            <p:cNvSpPr/>
            <p:nvPr/>
          </p:nvSpPr>
          <p:spPr>
            <a:xfrm>
              <a:off x="694626" y="146403"/>
              <a:ext cx="193002" cy="326045"/>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sp>
        <p:nvSpPr>
          <p:cNvPr id="58" name="Plus 57"/>
          <p:cNvSpPr/>
          <p:nvPr/>
        </p:nvSpPr>
        <p:spPr bwMode="auto">
          <a:xfrm>
            <a:off x="7589027" y="4607883"/>
            <a:ext cx="500992" cy="500992"/>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9" name="Plus 58"/>
          <p:cNvSpPr/>
          <p:nvPr/>
        </p:nvSpPr>
        <p:spPr bwMode="auto">
          <a:xfrm>
            <a:off x="8980142" y="4607883"/>
            <a:ext cx="500992" cy="500992"/>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0" name="Plus 59"/>
          <p:cNvSpPr/>
          <p:nvPr/>
        </p:nvSpPr>
        <p:spPr bwMode="auto">
          <a:xfrm>
            <a:off x="10382388" y="4607883"/>
            <a:ext cx="500992" cy="500992"/>
          </a:xfrm>
          <a:prstGeom prst="mathPlus">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1" name="Rounded Rectangle 60"/>
          <p:cNvSpPr/>
          <p:nvPr/>
        </p:nvSpPr>
        <p:spPr bwMode="auto">
          <a:xfrm>
            <a:off x="6394603" y="3260552"/>
            <a:ext cx="5537679" cy="2764503"/>
          </a:xfrm>
          <a:prstGeom prst="round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84" name="Straight Arrow Connector 83"/>
          <p:cNvCxnSpPr/>
          <p:nvPr/>
        </p:nvCxnSpPr>
        <p:spPr>
          <a:xfrm>
            <a:off x="3309142" y="3796441"/>
            <a:ext cx="1066572" cy="1244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rot="2971545">
            <a:off x="3365068" y="4128215"/>
            <a:ext cx="998889" cy="254262"/>
          </a:xfrm>
          <a:prstGeom prst="rect">
            <a:avLst/>
          </a:prstGeom>
          <a:noFill/>
        </p:spPr>
        <p:txBody>
          <a:bodyPr wrap="square" rtlCol="0">
            <a:spAutoFit/>
          </a:bodyPr>
          <a:lstStyle/>
          <a:p>
            <a:pPr defTabSz="932597"/>
            <a:r>
              <a:rPr lang="en-US" sz="1020" dirty="0">
                <a:solidFill>
                  <a:srgbClr val="494949"/>
                </a:solidFill>
                <a:latin typeface="Segoe UI"/>
              </a:rPr>
              <a:t>reads/writes</a:t>
            </a:r>
          </a:p>
        </p:txBody>
      </p:sp>
      <p:cxnSp>
        <p:nvCxnSpPr>
          <p:cNvPr id="86" name="Straight Arrow Connector 85"/>
          <p:cNvCxnSpPr/>
          <p:nvPr/>
        </p:nvCxnSpPr>
        <p:spPr>
          <a:xfrm>
            <a:off x="3129015" y="3955507"/>
            <a:ext cx="315790" cy="12449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TextBox 86"/>
          <p:cNvSpPr txBox="1"/>
          <p:nvPr/>
        </p:nvSpPr>
        <p:spPr>
          <a:xfrm rot="4342600">
            <a:off x="2879659" y="4357623"/>
            <a:ext cx="998889" cy="254262"/>
          </a:xfrm>
          <a:prstGeom prst="rect">
            <a:avLst/>
          </a:prstGeom>
          <a:noFill/>
        </p:spPr>
        <p:txBody>
          <a:bodyPr wrap="square" rtlCol="0">
            <a:spAutoFit/>
          </a:bodyPr>
          <a:lstStyle/>
          <a:p>
            <a:pPr defTabSz="932597"/>
            <a:r>
              <a:rPr lang="en-US" sz="1020" dirty="0">
                <a:solidFill>
                  <a:srgbClr val="494949"/>
                </a:solidFill>
                <a:latin typeface="Segoe UI"/>
              </a:rPr>
              <a:t>reads/writes</a:t>
            </a:r>
          </a:p>
        </p:txBody>
      </p:sp>
      <p:cxnSp>
        <p:nvCxnSpPr>
          <p:cNvPr id="88" name="Straight Arrow Connector 87"/>
          <p:cNvCxnSpPr/>
          <p:nvPr/>
        </p:nvCxnSpPr>
        <p:spPr>
          <a:xfrm flipH="1">
            <a:off x="2466353" y="3929164"/>
            <a:ext cx="403140" cy="1069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rot="17375253">
            <a:off x="2116164" y="4135445"/>
            <a:ext cx="998889" cy="254262"/>
          </a:xfrm>
          <a:prstGeom prst="rect">
            <a:avLst/>
          </a:prstGeom>
          <a:noFill/>
        </p:spPr>
        <p:txBody>
          <a:bodyPr wrap="square" rtlCol="0">
            <a:spAutoFit/>
          </a:bodyPr>
          <a:lstStyle/>
          <a:p>
            <a:pPr defTabSz="932597"/>
            <a:r>
              <a:rPr lang="en-US" sz="1020" dirty="0">
                <a:solidFill>
                  <a:srgbClr val="494949"/>
                </a:solidFill>
                <a:latin typeface="Segoe UI"/>
              </a:rPr>
              <a:t>reads/writes</a:t>
            </a:r>
          </a:p>
        </p:txBody>
      </p:sp>
      <p:cxnSp>
        <p:nvCxnSpPr>
          <p:cNvPr id="90" name="Straight Arrow Connector 89"/>
          <p:cNvCxnSpPr/>
          <p:nvPr/>
        </p:nvCxnSpPr>
        <p:spPr>
          <a:xfrm flipH="1">
            <a:off x="1696076" y="3796442"/>
            <a:ext cx="994504" cy="954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rot="19040029">
            <a:off x="1651321" y="4017487"/>
            <a:ext cx="998889" cy="254262"/>
          </a:xfrm>
          <a:prstGeom prst="rect">
            <a:avLst/>
          </a:prstGeom>
          <a:noFill/>
        </p:spPr>
        <p:txBody>
          <a:bodyPr wrap="square" rtlCol="0">
            <a:spAutoFit/>
          </a:bodyPr>
          <a:lstStyle/>
          <a:p>
            <a:pPr defTabSz="932597"/>
            <a:r>
              <a:rPr lang="en-US" sz="1020" dirty="0">
                <a:solidFill>
                  <a:srgbClr val="494949"/>
                </a:solidFill>
                <a:latin typeface="Segoe UI"/>
              </a:rPr>
              <a:t>reads/writes</a:t>
            </a:r>
          </a:p>
        </p:txBody>
      </p:sp>
      <p:sp>
        <p:nvSpPr>
          <p:cNvPr id="92" name="Flowchart: Magnetic Disk 10"/>
          <p:cNvSpPr>
            <a:spLocks noChangeAspect="1"/>
          </p:cNvSpPr>
          <p:nvPr/>
        </p:nvSpPr>
        <p:spPr bwMode="auto">
          <a:xfrm>
            <a:off x="1291426" y="4833716"/>
            <a:ext cx="638825" cy="1065513"/>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9144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836" kern="0" dirty="0">
                <a:ln>
                  <a:solidFill>
                    <a:prstClr val="white">
                      <a:alpha val="0"/>
                    </a:prstClr>
                  </a:solidFill>
                </a:ln>
                <a:solidFill>
                  <a:prstClr val="white"/>
                </a:solidFill>
                <a:latin typeface="Segoe UI Light"/>
                <a:ea typeface="Segoe UI" panose="020B0502040204020203" pitchFamily="34" charset="0"/>
                <a:cs typeface="Segoe UI" panose="020B0502040204020203" pitchFamily="34" charset="0"/>
              </a:rPr>
              <a:t>P2</a:t>
            </a:r>
          </a:p>
        </p:txBody>
      </p:sp>
      <p:sp>
        <p:nvSpPr>
          <p:cNvPr id="93" name="Flowchart: Magnetic Disk 10"/>
          <p:cNvSpPr>
            <a:spLocks noChangeAspect="1"/>
          </p:cNvSpPr>
          <p:nvPr/>
        </p:nvSpPr>
        <p:spPr bwMode="auto">
          <a:xfrm>
            <a:off x="2213801" y="5041062"/>
            <a:ext cx="638825" cy="858167"/>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9144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836" kern="0" dirty="0">
                <a:ln>
                  <a:solidFill>
                    <a:prstClr val="white">
                      <a:alpha val="0"/>
                    </a:prstClr>
                  </a:solidFill>
                </a:ln>
                <a:solidFill>
                  <a:prstClr val="white"/>
                </a:solidFill>
                <a:latin typeface="Segoe UI Light"/>
                <a:ea typeface="Segoe UI" panose="020B0502040204020203" pitchFamily="34" charset="0"/>
                <a:cs typeface="Segoe UI" panose="020B0502040204020203" pitchFamily="34" charset="0"/>
              </a:rPr>
              <a:t>S1</a:t>
            </a:r>
          </a:p>
        </p:txBody>
      </p:sp>
      <p:sp>
        <p:nvSpPr>
          <p:cNvPr id="94" name="Flowchart: Magnetic Disk 10"/>
          <p:cNvSpPr>
            <a:spLocks noChangeAspect="1"/>
          </p:cNvSpPr>
          <p:nvPr/>
        </p:nvSpPr>
        <p:spPr bwMode="auto">
          <a:xfrm>
            <a:off x="3076962" y="5324384"/>
            <a:ext cx="638825" cy="57484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9144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836" kern="0" dirty="0">
                <a:ln>
                  <a:solidFill>
                    <a:prstClr val="white">
                      <a:alpha val="0"/>
                    </a:prstClr>
                  </a:solidFill>
                </a:ln>
                <a:solidFill>
                  <a:prstClr val="white"/>
                </a:solidFill>
                <a:latin typeface="Segoe UI Light"/>
                <a:ea typeface="Segoe UI" panose="020B0502040204020203" pitchFamily="34" charset="0"/>
                <a:cs typeface="Segoe UI" panose="020B0502040204020203" pitchFamily="34" charset="0"/>
              </a:rPr>
              <a:t>B</a:t>
            </a:r>
          </a:p>
        </p:txBody>
      </p:sp>
      <p:sp>
        <p:nvSpPr>
          <p:cNvPr id="95" name="Flowchart: Magnetic Disk 10"/>
          <p:cNvSpPr>
            <a:spLocks noChangeAspect="1"/>
          </p:cNvSpPr>
          <p:nvPr/>
        </p:nvSpPr>
        <p:spPr bwMode="auto">
          <a:xfrm>
            <a:off x="4205471" y="5154374"/>
            <a:ext cx="638825" cy="74485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91440" numCol="1" spcCol="0" rtlCol="0" fromWordArt="0" anchor="b" anchorCtr="0" forceAA="0" compatLnSpc="1">
            <a:prstTxWarp prst="textNoShape">
              <a:avLst/>
            </a:prstTxWarp>
            <a:noAutofit/>
          </a:bodyPr>
          <a:lstStyle/>
          <a:p>
            <a:pPr algn="ctr" defTabSz="951028" fontAlgn="base">
              <a:spcBef>
                <a:spcPct val="0"/>
              </a:spcBef>
              <a:spcAft>
                <a:spcPct val="0"/>
              </a:spcAft>
              <a:defRPr/>
            </a:pPr>
            <a:r>
              <a:rPr lang="en-US" sz="1836" kern="0" dirty="0">
                <a:ln>
                  <a:solidFill>
                    <a:prstClr val="white">
                      <a:alpha val="0"/>
                    </a:prstClr>
                  </a:solidFill>
                </a:ln>
                <a:solidFill>
                  <a:prstClr val="white"/>
                </a:solidFill>
                <a:latin typeface="Segoe UI Light"/>
                <a:ea typeface="Segoe UI" panose="020B0502040204020203" pitchFamily="34" charset="0"/>
                <a:cs typeface="Segoe UI" panose="020B0502040204020203" pitchFamily="34" charset="0"/>
              </a:rPr>
              <a:t>#N</a:t>
            </a:r>
          </a:p>
        </p:txBody>
      </p:sp>
      <p:sp>
        <p:nvSpPr>
          <p:cNvPr id="96" name="TextBox 95"/>
          <p:cNvSpPr txBox="1"/>
          <p:nvPr/>
        </p:nvSpPr>
        <p:spPr>
          <a:xfrm>
            <a:off x="3762847" y="5369467"/>
            <a:ext cx="323451" cy="478376"/>
          </a:xfrm>
          <a:prstGeom prst="rect">
            <a:avLst/>
          </a:prstGeom>
          <a:noFill/>
        </p:spPr>
        <p:txBody>
          <a:bodyPr wrap="square" rtlCol="0">
            <a:spAutoFit/>
          </a:bodyPr>
          <a:lstStyle/>
          <a:p>
            <a:pPr defTabSz="932597"/>
            <a:r>
              <a:rPr lang="en-US" sz="2448" dirty="0">
                <a:solidFill>
                  <a:srgbClr val="494949"/>
                </a:solidFill>
                <a:latin typeface="Segoe UI"/>
              </a:rPr>
              <a:t>…</a:t>
            </a:r>
          </a:p>
        </p:txBody>
      </p:sp>
      <p:sp>
        <p:nvSpPr>
          <p:cNvPr id="98" name="Rectangle 97"/>
          <p:cNvSpPr/>
          <p:nvPr/>
        </p:nvSpPr>
        <p:spPr>
          <a:xfrm>
            <a:off x="1124593" y="2830287"/>
            <a:ext cx="3734998" cy="644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494949"/>
                </a:solidFill>
                <a:latin typeface="Segoe UI Semibold" panose="020B0702040204020203" pitchFamily="34" charset="0"/>
                <a:cs typeface="Segoe UI Semibold" panose="020B0702040204020203" pitchFamily="34" charset="0"/>
              </a:rPr>
              <a:t>Single database or </a:t>
            </a:r>
          </a:p>
          <a:p>
            <a:pPr algn="ctr" defTabSz="932597"/>
            <a:r>
              <a:rPr lang="en-US" sz="1632" dirty="0">
                <a:solidFill>
                  <a:srgbClr val="494949"/>
                </a:solidFill>
                <a:latin typeface="Segoe UI Semibold" panose="020B0702040204020203" pitchFamily="34" charset="0"/>
                <a:cs typeface="Segoe UI Semibold" panose="020B0702040204020203" pitchFamily="34" charset="0"/>
              </a:rPr>
              <a:t>partitioned databases</a:t>
            </a:r>
          </a:p>
        </p:txBody>
      </p:sp>
      <p:sp>
        <p:nvSpPr>
          <p:cNvPr id="100" name="Rectangle 99"/>
          <p:cNvSpPr/>
          <p:nvPr/>
        </p:nvSpPr>
        <p:spPr>
          <a:xfrm>
            <a:off x="6642189" y="5212080"/>
            <a:ext cx="946942" cy="542399"/>
          </a:xfrm>
          <a:prstGeom prst="rect">
            <a:avLst/>
          </a:prstGeom>
        </p:spPr>
        <p:txBody>
          <a:bodyPr wrap="none">
            <a:spAutoFit/>
          </a:bodyPr>
          <a:lstStyle/>
          <a:p>
            <a:pPr algn="ctr" defTabSz="932597"/>
            <a:r>
              <a:rPr lang="en-US" sz="1428" dirty="0">
                <a:solidFill>
                  <a:srgbClr val="FFFFFF"/>
                </a:solidFill>
                <a:latin typeface="Segoe UI Light"/>
                <a:cs typeface="Segoe UI Light" panose="020B0502040204020203" pitchFamily="34" charset="0"/>
              </a:rPr>
              <a:t>Customer</a:t>
            </a:r>
            <a:br>
              <a:rPr lang="en-US" sz="1428" dirty="0">
                <a:solidFill>
                  <a:srgbClr val="FFFFFF"/>
                </a:solidFill>
                <a:latin typeface="Segoe UI Light"/>
                <a:cs typeface="Segoe UI Light" panose="020B0502040204020203" pitchFamily="34" charset="0"/>
              </a:rPr>
            </a:br>
            <a:r>
              <a:rPr lang="en-US" sz="1428" dirty="0">
                <a:solidFill>
                  <a:srgbClr val="FFFFFF"/>
                </a:solidFill>
                <a:latin typeface="Segoe UI Light"/>
                <a:cs typeface="Segoe UI Light" panose="020B0502040204020203" pitchFamily="34" charset="0"/>
              </a:rPr>
              <a:t>1</a:t>
            </a:r>
          </a:p>
        </p:txBody>
      </p:sp>
      <p:sp>
        <p:nvSpPr>
          <p:cNvPr id="101" name="Rectangle 100"/>
          <p:cNvSpPr/>
          <p:nvPr/>
        </p:nvSpPr>
        <p:spPr>
          <a:xfrm>
            <a:off x="8071697" y="5212080"/>
            <a:ext cx="946942" cy="542399"/>
          </a:xfrm>
          <a:prstGeom prst="rect">
            <a:avLst/>
          </a:prstGeom>
        </p:spPr>
        <p:txBody>
          <a:bodyPr wrap="none">
            <a:spAutoFit/>
          </a:bodyPr>
          <a:lstStyle/>
          <a:p>
            <a:pPr algn="ctr" defTabSz="932597"/>
            <a:r>
              <a:rPr lang="en-US" sz="1428" dirty="0">
                <a:solidFill>
                  <a:srgbClr val="FFFFFF"/>
                </a:solidFill>
                <a:latin typeface="Segoe UI Light"/>
                <a:cs typeface="Segoe UI Light" panose="020B0502040204020203" pitchFamily="34" charset="0"/>
              </a:rPr>
              <a:t>Customer</a:t>
            </a:r>
            <a:br>
              <a:rPr lang="en-US" sz="1428" dirty="0">
                <a:solidFill>
                  <a:srgbClr val="FFFFFF"/>
                </a:solidFill>
                <a:latin typeface="Segoe UI Light"/>
                <a:cs typeface="Segoe UI Light" panose="020B0502040204020203" pitchFamily="34" charset="0"/>
              </a:rPr>
            </a:br>
            <a:r>
              <a:rPr lang="en-US" sz="1428" dirty="0">
                <a:solidFill>
                  <a:srgbClr val="FFFFFF"/>
                </a:solidFill>
                <a:latin typeface="Segoe UI Light"/>
                <a:cs typeface="Segoe UI Light" panose="020B0502040204020203" pitchFamily="34" charset="0"/>
              </a:rPr>
              <a:t>2</a:t>
            </a:r>
          </a:p>
        </p:txBody>
      </p:sp>
      <p:sp>
        <p:nvSpPr>
          <p:cNvPr id="102" name="Rectangle 101"/>
          <p:cNvSpPr/>
          <p:nvPr/>
        </p:nvSpPr>
        <p:spPr>
          <a:xfrm>
            <a:off x="9468435" y="5212080"/>
            <a:ext cx="946942" cy="542399"/>
          </a:xfrm>
          <a:prstGeom prst="rect">
            <a:avLst/>
          </a:prstGeom>
        </p:spPr>
        <p:txBody>
          <a:bodyPr wrap="none">
            <a:spAutoFit/>
          </a:bodyPr>
          <a:lstStyle/>
          <a:p>
            <a:pPr algn="ctr" defTabSz="932597"/>
            <a:r>
              <a:rPr lang="en-US" sz="1428" dirty="0">
                <a:solidFill>
                  <a:srgbClr val="FFFFFF"/>
                </a:solidFill>
                <a:latin typeface="Segoe UI Light"/>
                <a:cs typeface="Segoe UI Light" panose="020B0502040204020203" pitchFamily="34" charset="0"/>
              </a:rPr>
              <a:t>Customer</a:t>
            </a:r>
            <a:br>
              <a:rPr lang="en-US" sz="1428" dirty="0">
                <a:solidFill>
                  <a:srgbClr val="FFFFFF"/>
                </a:solidFill>
                <a:latin typeface="Segoe UI Light"/>
                <a:cs typeface="Segoe UI Light" panose="020B0502040204020203" pitchFamily="34" charset="0"/>
              </a:rPr>
            </a:br>
            <a:r>
              <a:rPr lang="en-US" sz="1428" dirty="0">
                <a:solidFill>
                  <a:srgbClr val="FFFFFF"/>
                </a:solidFill>
                <a:latin typeface="Segoe UI Light"/>
                <a:cs typeface="Segoe UI Light" panose="020B0502040204020203" pitchFamily="34" charset="0"/>
              </a:rPr>
              <a:t>3</a:t>
            </a:r>
          </a:p>
        </p:txBody>
      </p:sp>
      <p:sp>
        <p:nvSpPr>
          <p:cNvPr id="103" name="Rectangle 102"/>
          <p:cNvSpPr/>
          <p:nvPr/>
        </p:nvSpPr>
        <p:spPr>
          <a:xfrm>
            <a:off x="10865723" y="5212080"/>
            <a:ext cx="946942" cy="542399"/>
          </a:xfrm>
          <a:prstGeom prst="rect">
            <a:avLst/>
          </a:prstGeom>
        </p:spPr>
        <p:txBody>
          <a:bodyPr wrap="none">
            <a:spAutoFit/>
          </a:bodyPr>
          <a:lstStyle/>
          <a:p>
            <a:pPr algn="ctr" defTabSz="932597"/>
            <a:r>
              <a:rPr lang="en-US" sz="1428" dirty="0">
                <a:solidFill>
                  <a:srgbClr val="FFFFFF"/>
                </a:solidFill>
                <a:latin typeface="Segoe UI Light"/>
                <a:cs typeface="Segoe UI Light" panose="020B0502040204020203" pitchFamily="34" charset="0"/>
              </a:rPr>
              <a:t>Customer</a:t>
            </a:r>
            <a:br>
              <a:rPr lang="en-US" sz="1428" dirty="0">
                <a:solidFill>
                  <a:srgbClr val="FFFFFF"/>
                </a:solidFill>
                <a:latin typeface="Segoe UI Light"/>
                <a:cs typeface="Segoe UI Light" panose="020B0502040204020203" pitchFamily="34" charset="0"/>
              </a:rPr>
            </a:br>
            <a:r>
              <a:rPr lang="en-US" sz="1428" dirty="0">
                <a:solidFill>
                  <a:srgbClr val="FFFFFF"/>
                </a:solidFill>
                <a:latin typeface="Segoe UI Light"/>
                <a:cs typeface="Segoe UI Light" panose="020B0502040204020203" pitchFamily="34" charset="0"/>
              </a:rPr>
              <a:t>#N</a:t>
            </a:r>
          </a:p>
        </p:txBody>
      </p:sp>
      <p:sp>
        <p:nvSpPr>
          <p:cNvPr id="104" name="TextBox 103"/>
          <p:cNvSpPr txBox="1"/>
          <p:nvPr/>
        </p:nvSpPr>
        <p:spPr>
          <a:xfrm>
            <a:off x="10420324" y="5151178"/>
            <a:ext cx="323451" cy="478376"/>
          </a:xfrm>
          <a:prstGeom prst="rect">
            <a:avLst/>
          </a:prstGeom>
          <a:noFill/>
        </p:spPr>
        <p:txBody>
          <a:bodyPr wrap="square" rtlCol="0">
            <a:spAutoFit/>
          </a:bodyPr>
          <a:lstStyle/>
          <a:p>
            <a:pPr defTabSz="932597"/>
            <a:r>
              <a:rPr lang="en-US" sz="2448" dirty="0">
                <a:solidFill>
                  <a:srgbClr val="494949"/>
                </a:solidFill>
                <a:latin typeface="Segoe UI"/>
              </a:rPr>
              <a:t>…</a:t>
            </a:r>
          </a:p>
        </p:txBody>
      </p:sp>
      <p:sp>
        <p:nvSpPr>
          <p:cNvPr id="57" name="Content Placeholder 2"/>
          <p:cNvSpPr txBox="1">
            <a:spLocks/>
          </p:cNvSpPr>
          <p:nvPr/>
        </p:nvSpPr>
        <p:spPr>
          <a:xfrm>
            <a:off x="6241611" y="1327005"/>
            <a:ext cx="5620324" cy="1656343"/>
          </a:xfrm>
          <a:prstGeom prst="rect">
            <a:avLst/>
          </a:prstGeom>
        </p:spPr>
        <p:txBody>
          <a:bodyPr vert="horz" wrap="square" lIns="186521" tIns="149217" rIns="186521" bIns="149217"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spcBef>
                <a:spcPts val="1224"/>
              </a:spcBef>
              <a:buNone/>
            </a:pPr>
            <a:r>
              <a:rPr lang="en-US" sz="2652" dirty="0">
                <a:solidFill>
                  <a:srgbClr val="0072C6"/>
                </a:solidFill>
                <a:latin typeface="Segoe UI Light"/>
              </a:rPr>
              <a:t>Unpredictable workloads</a:t>
            </a:r>
            <a:br>
              <a:rPr lang="en-US" sz="2652" dirty="0">
                <a:solidFill>
                  <a:srgbClr val="0072C6"/>
                </a:solidFill>
                <a:latin typeface="Segoe UI Light"/>
              </a:rPr>
            </a:br>
            <a:r>
              <a:rPr lang="en-US" sz="1632" dirty="0">
                <a:solidFill>
                  <a:srgbClr val="494949"/>
                </a:solidFill>
                <a:latin typeface="Segoe UI"/>
              </a:rPr>
              <a:t>For large numbers of databases with unpredictable performance demands; pool resources to be shared between these databases.</a:t>
            </a:r>
          </a:p>
        </p:txBody>
      </p:sp>
      <p:sp>
        <p:nvSpPr>
          <p:cNvPr id="62" name="TextBox 61"/>
          <p:cNvSpPr txBox="1"/>
          <p:nvPr/>
        </p:nvSpPr>
        <p:spPr>
          <a:xfrm>
            <a:off x="8048204" y="3316868"/>
            <a:ext cx="2230481" cy="350330"/>
          </a:xfrm>
          <a:prstGeom prst="rect">
            <a:avLst/>
          </a:prstGeom>
          <a:noFill/>
        </p:spPr>
        <p:txBody>
          <a:bodyPr wrap="none" rtlCol="0">
            <a:spAutoFit/>
          </a:bodyPr>
          <a:lstStyle/>
          <a:p>
            <a:pPr algn="ctr" defTabSz="932597"/>
            <a:r>
              <a:rPr lang="en-US" sz="1632" dirty="0">
                <a:solidFill>
                  <a:srgbClr val="494949"/>
                </a:solidFill>
                <a:latin typeface="Segoe UI Semibold" panose="020B0702040204020203" pitchFamily="34" charset="0"/>
                <a:cs typeface="Segoe UI Semibold" panose="020B0702040204020203" pitchFamily="34" charset="0"/>
              </a:rPr>
              <a:t>Elastic Database Pool</a:t>
            </a:r>
          </a:p>
        </p:txBody>
      </p:sp>
      <p:cxnSp>
        <p:nvCxnSpPr>
          <p:cNvPr id="47" name="Straight Arrow Connector 46"/>
          <p:cNvCxnSpPr/>
          <p:nvPr/>
        </p:nvCxnSpPr>
        <p:spPr>
          <a:xfrm>
            <a:off x="6219892" y="3713803"/>
            <a:ext cx="0" cy="2028255"/>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rot="16200000">
            <a:off x="4887694" y="4452180"/>
            <a:ext cx="2142808" cy="574443"/>
          </a:xfrm>
          <a:prstGeom prst="rect">
            <a:avLst/>
          </a:prstGeom>
          <a:noFill/>
        </p:spPr>
        <p:txBody>
          <a:bodyPr wrap="square" rtlCol="0">
            <a:spAutoFit/>
          </a:bodyPr>
          <a:lstStyle/>
          <a:p>
            <a:pPr algn="ctr" defTabSz="932597"/>
            <a:r>
              <a:rPr lang="en-US" sz="1530" dirty="0">
                <a:solidFill>
                  <a:srgbClr val="494949"/>
                </a:solidFill>
                <a:latin typeface="Segoe UI"/>
              </a:rPr>
              <a:t>Databases consume resources as needed</a:t>
            </a:r>
          </a:p>
        </p:txBody>
      </p:sp>
      <p:sp>
        <p:nvSpPr>
          <p:cNvPr id="6" name="Title 5"/>
          <p:cNvSpPr>
            <a:spLocks noGrp="1"/>
          </p:cNvSpPr>
          <p:nvPr>
            <p:ph type="title"/>
          </p:nvPr>
        </p:nvSpPr>
        <p:spPr>
          <a:xfrm>
            <a:off x="365760" y="365760"/>
            <a:ext cx="11889564" cy="917575"/>
          </a:xfrm>
        </p:spPr>
        <p:txBody>
          <a:bodyPr lIns="91440" rIns="91440"/>
          <a:lstStyle/>
          <a:p>
            <a:r>
              <a:rPr lang="en-US" sz="4800" dirty="0"/>
              <a:t>Managing large numbers of databases</a:t>
            </a:r>
          </a:p>
        </p:txBody>
      </p:sp>
      <p:pic>
        <p:nvPicPr>
          <p:cNvPr id="99" name="Picture 98"/>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75044" y="3410718"/>
            <a:ext cx="634098" cy="634098"/>
          </a:xfrm>
          <a:prstGeom prst="rect">
            <a:avLst/>
          </a:prstGeom>
        </p:spPr>
      </p:pic>
    </p:spTree>
    <p:extLst>
      <p:ext uri="{BB962C8B-B14F-4D97-AF65-F5344CB8AC3E}">
        <p14:creationId xmlns:p14="http://schemas.microsoft.com/office/powerpoint/2010/main" val="12101861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1866088" y="1463790"/>
          <a:ext cx="7288122" cy="4930194"/>
        </p:xfrm>
        <a:graphic>
          <a:graphicData uri="http://schemas.openxmlformats.org/drawingml/2006/table">
            <a:tbl>
              <a:tblPr firstRow="1" firstCol="1" bandRow="1"/>
              <a:tblGrid>
                <a:gridCol w="956944">
                  <a:extLst>
                    <a:ext uri="{9D8B030D-6E8A-4147-A177-3AD203B41FA5}">
                      <a16:colId xmlns:a16="http://schemas.microsoft.com/office/drawing/2014/main" val="20000"/>
                    </a:ext>
                  </a:extLst>
                </a:gridCol>
                <a:gridCol w="3377934">
                  <a:extLst>
                    <a:ext uri="{9D8B030D-6E8A-4147-A177-3AD203B41FA5}">
                      <a16:colId xmlns:a16="http://schemas.microsoft.com/office/drawing/2014/main" val="20001"/>
                    </a:ext>
                  </a:extLst>
                </a:gridCol>
                <a:gridCol w="2953244">
                  <a:extLst>
                    <a:ext uri="{9D8B030D-6E8A-4147-A177-3AD203B41FA5}">
                      <a16:colId xmlns:a16="http://schemas.microsoft.com/office/drawing/2014/main" val="20002"/>
                    </a:ext>
                  </a:extLst>
                </a:gridCol>
              </a:tblGrid>
              <a:tr h="620176">
                <a:tc>
                  <a:txBody>
                    <a:bodyPr/>
                    <a:lstStyle/>
                    <a:p>
                      <a:pPr marL="457200" marR="0">
                        <a:lnSpc>
                          <a:spcPts val="1440"/>
                        </a:lnSpc>
                        <a:spcBef>
                          <a:spcPts val="0"/>
                        </a:spcBef>
                        <a:spcAft>
                          <a:spcPts val="0"/>
                        </a:spcAft>
                      </a:pPr>
                      <a:endParaRPr lang="en-US" sz="160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w="19050" cap="flat" cmpd="sng" algn="ctr">
                      <a:solidFill>
                        <a:srgbClr val="C9C9C9"/>
                      </a:solidFill>
                      <a:prstDash val="solid"/>
                      <a:round/>
                      <a:headEnd type="none" w="med" len="med"/>
                      <a:tailEnd type="none" w="med" len="med"/>
                    </a:lnT>
                    <a:lnB>
                      <a:noFill/>
                    </a:lnB>
                    <a:solidFill>
                      <a:srgbClr val="0072C6"/>
                    </a:solidFill>
                  </a:tcPr>
                </a:tc>
                <a:tc>
                  <a:txBody>
                    <a:bodyPr/>
                    <a:lstStyle/>
                    <a:p>
                      <a:pPr marL="457200" marR="0">
                        <a:lnSpc>
                          <a:spcPts val="1440"/>
                        </a:lnSpc>
                        <a:spcBef>
                          <a:spcPts val="0"/>
                        </a:spcBef>
                        <a:spcAft>
                          <a:spcPts val="0"/>
                        </a:spcAft>
                      </a:pPr>
                      <a:r>
                        <a:rPr lang="en-US" sz="1400" cap="all" dirty="0">
                          <a:solidFill>
                            <a:srgbClr val="505050"/>
                          </a:solidFill>
                          <a:effectLst/>
                          <a:latin typeface="Segoe UI" panose="020B0502040204020203" pitchFamily="34" charset="0"/>
                          <a:ea typeface="Times New Roman" panose="02020603050405020304" pitchFamily="18" charset="0"/>
                        </a:rPr>
                        <a:t> </a:t>
                      </a:r>
                      <a:endParaRPr lang="en-US" sz="160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w="19050" cap="flat" cmpd="sng" algn="ctr">
                      <a:solidFill>
                        <a:srgbClr val="C9C9C9"/>
                      </a:solidFill>
                      <a:prstDash val="solid"/>
                      <a:round/>
                      <a:headEnd type="none" w="med" len="med"/>
                      <a:tailEnd type="none" w="med" len="med"/>
                    </a:lnT>
                    <a:lnB>
                      <a:noFill/>
                    </a:lnB>
                    <a:solidFill>
                      <a:srgbClr val="0072C6"/>
                    </a:solidFill>
                  </a:tcPr>
                </a:tc>
                <a:tc>
                  <a:txBody>
                    <a:bodyPr/>
                    <a:lstStyle/>
                    <a:p>
                      <a:pPr marL="0" marR="0">
                        <a:lnSpc>
                          <a:spcPts val="1440"/>
                        </a:lnSpc>
                        <a:spcBef>
                          <a:spcPts val="0"/>
                        </a:spcBef>
                        <a:spcAft>
                          <a:spcPts val="0"/>
                        </a:spcAft>
                      </a:pPr>
                      <a:br>
                        <a:rPr lang="en-US" sz="1400" cap="all" dirty="0">
                          <a:solidFill>
                            <a:srgbClr val="505050"/>
                          </a:solidFill>
                          <a:effectLst/>
                          <a:latin typeface="Segoe UI" panose="020B0502040204020203" pitchFamily="34" charset="0"/>
                          <a:ea typeface="Times New Roman" panose="02020603050405020304" pitchFamily="18" charset="0"/>
                        </a:rPr>
                      </a:br>
                      <a:r>
                        <a:rPr lang="en-US" sz="1400" cap="all" dirty="0">
                          <a:solidFill>
                            <a:schemeClr val="bg1"/>
                          </a:solidFill>
                          <a:effectLst/>
                          <a:latin typeface="Segoe UI" panose="020B0502040204020203" pitchFamily="34" charset="0"/>
                          <a:ea typeface="Times New Roman" panose="02020603050405020304" pitchFamily="18" charset="0"/>
                        </a:rPr>
                        <a:t>Standard Elastic</a:t>
                      </a:r>
                      <a:r>
                        <a:rPr lang="en-US" sz="1400" cap="all" baseline="0" dirty="0">
                          <a:solidFill>
                            <a:schemeClr val="bg1"/>
                          </a:solidFill>
                          <a:effectLst/>
                          <a:latin typeface="Segoe UI" panose="020B0502040204020203" pitchFamily="34" charset="0"/>
                          <a:ea typeface="Times New Roman" panose="02020603050405020304" pitchFamily="18" charset="0"/>
                        </a:rPr>
                        <a:t> Preview</a:t>
                      </a:r>
                      <a:endParaRPr lang="en-US" sz="1600" dirty="0">
                        <a:solidFill>
                          <a:schemeClr val="bg1"/>
                        </a:solidFill>
                        <a:effectLst/>
                        <a:latin typeface="Segoe UI" panose="020B0502040204020203" pitchFamily="34" charset="0"/>
                        <a:ea typeface="Calibri" panose="020F0502020204030204" pitchFamily="34" charset="0"/>
                      </a:endParaRPr>
                    </a:p>
                  </a:txBody>
                  <a:tcPr marL="56888" marR="56888" marT="56888" marB="56888" anchor="ctr">
                    <a:lnL>
                      <a:noFill/>
                    </a:lnL>
                    <a:lnR>
                      <a:noFill/>
                    </a:lnR>
                    <a:lnT w="19050" cap="flat" cmpd="sng" algn="ctr">
                      <a:solidFill>
                        <a:srgbClr val="C9C9C9"/>
                      </a:solidFill>
                      <a:prstDash val="solid"/>
                      <a:round/>
                      <a:headEnd type="none" w="med" len="med"/>
                      <a:tailEnd type="none" w="med" len="med"/>
                    </a:lnT>
                    <a:lnB>
                      <a:noFill/>
                    </a:lnB>
                    <a:solidFill>
                      <a:srgbClr val="0072C6"/>
                    </a:solidFill>
                  </a:tcPr>
                </a:tc>
                <a:extLst>
                  <a:ext uri="{0D108BD9-81ED-4DB2-BD59-A6C34878D82A}">
                    <a16:rowId xmlns:a16="http://schemas.microsoft.com/office/drawing/2014/main" val="10000"/>
                  </a:ext>
                </a:extLst>
              </a:tr>
              <a:tr h="373041">
                <a:tc gridSpan="2">
                  <a:txBody>
                    <a:bodyPr/>
                    <a:lstStyle/>
                    <a:p>
                      <a:pPr marL="0" marR="0">
                        <a:lnSpc>
                          <a:spcPts val="1575"/>
                        </a:lnSpc>
                        <a:spcBef>
                          <a:spcPts val="0"/>
                        </a:spcBef>
                        <a:spcAft>
                          <a:spcPts val="0"/>
                        </a:spcAft>
                      </a:pPr>
                      <a:r>
                        <a:rPr lang="en-US" sz="1600" b="0" dirty="0">
                          <a:effectLst/>
                          <a:latin typeface="Segoe UI" panose="020B0502040204020203" pitchFamily="34" charset="0"/>
                          <a:ea typeface="Calibri" panose="020F0502020204030204" pitchFamily="34" charset="0"/>
                        </a:rPr>
                        <a:t>Elastic Database Pools</a:t>
                      </a:r>
                    </a:p>
                  </a:txBody>
                  <a:tcPr marL="56888" marR="56888" marT="56888" marB="56888">
                    <a:lnL>
                      <a:noFill/>
                    </a:lnL>
                    <a:lnR>
                      <a:noFill/>
                    </a:lnR>
                    <a:lnT>
                      <a:noFill/>
                    </a:lnT>
                    <a:lnB>
                      <a:noFill/>
                    </a:lnB>
                    <a:solidFill>
                      <a:srgbClr val="FFFFFF"/>
                    </a:solidFill>
                  </a:tcPr>
                </a:tc>
                <a:tc hMerge="1">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5778" marR="55778" marT="55778" marB="55778">
                    <a:lnL>
                      <a:noFill/>
                    </a:lnL>
                    <a:lnR>
                      <a:noFill/>
                    </a:lnR>
                    <a:lnT>
                      <a:noFill/>
                    </a:lnT>
                    <a:lnB>
                      <a:noFill/>
                    </a:lnB>
                    <a:solidFill>
                      <a:srgbClr val="FFFFFF"/>
                    </a:solidFill>
                  </a:tcPr>
                </a:tc>
                <a:tc>
                  <a:txBody>
                    <a:bodyPr/>
                    <a:lstStyle/>
                    <a:p>
                      <a:pPr marL="0" marR="0">
                        <a:lnSpc>
                          <a:spcPts val="1575"/>
                        </a:lnSpc>
                        <a:spcBef>
                          <a:spcPts val="0"/>
                        </a:spcBef>
                        <a:spcAft>
                          <a:spcPts val="0"/>
                        </a:spcAft>
                      </a:pPr>
                      <a:endParaRPr lang="en-US" sz="160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a:noFill/>
                    </a:lnT>
                    <a:lnB>
                      <a:noFill/>
                    </a:lnB>
                    <a:solidFill>
                      <a:srgbClr val="FFFFFF"/>
                    </a:solidFill>
                  </a:tcPr>
                </a:tc>
                <a:extLst>
                  <a:ext uri="{0D108BD9-81ED-4DB2-BD59-A6C34878D82A}">
                    <a16:rowId xmlns:a16="http://schemas.microsoft.com/office/drawing/2014/main" val="10001"/>
                  </a:ext>
                </a:extLst>
              </a:tr>
              <a:tr h="417856">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Resizable </a:t>
                      </a:r>
                      <a:r>
                        <a:rPr lang="en-US" sz="1600" b="0" kern="1200" dirty="0" err="1">
                          <a:solidFill>
                            <a:schemeClr val="tx1"/>
                          </a:solidFill>
                          <a:effectLst/>
                          <a:latin typeface="Segoe UI Light" panose="020B0502040204020203" pitchFamily="34" charset="0"/>
                          <a:ea typeface="Calibri" panose="020F0502020204030204" pitchFamily="34" charset="0"/>
                          <a:cs typeface="+mn-cs"/>
                        </a:rPr>
                        <a:t>eDTU</a:t>
                      </a:r>
                      <a:r>
                        <a:rPr lang="en-US" sz="1600" b="0" kern="1200" dirty="0">
                          <a:solidFill>
                            <a:schemeClr val="tx1"/>
                          </a:solidFill>
                          <a:effectLst/>
                          <a:latin typeface="Segoe UI Light" panose="020B0502040204020203" pitchFamily="34" charset="0"/>
                          <a:ea typeface="Calibri" panose="020F0502020204030204" pitchFamily="34" charset="0"/>
                          <a:cs typeface="+mn-cs"/>
                        </a:rPr>
                        <a:t> range </a:t>
                      </a:r>
                    </a:p>
                  </a:txBody>
                  <a:tcPr marL="69945" marR="69945" marT="0" marB="0">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200</a:t>
                      </a:r>
                      <a:r>
                        <a:rPr lang="en-US" sz="1600" b="0" baseline="0" dirty="0">
                          <a:effectLst/>
                          <a:latin typeface="Segoe UI Light" panose="020B0502040204020203" pitchFamily="34" charset="0"/>
                          <a:ea typeface="Calibri" panose="020F0502020204030204" pitchFamily="34" charset="0"/>
                        </a:rPr>
                        <a:t>–</a:t>
                      </a:r>
                      <a:r>
                        <a:rPr lang="en-US" sz="1600" b="0" kern="1200" dirty="0">
                          <a:solidFill>
                            <a:schemeClr val="tx1"/>
                          </a:solidFill>
                          <a:effectLst/>
                          <a:latin typeface="Segoe UI Light" panose="020B0502040204020203" pitchFamily="34" charset="0"/>
                          <a:ea typeface="Calibri" panose="020F0502020204030204" pitchFamily="34" charset="0"/>
                          <a:cs typeface="+mn-cs"/>
                        </a:rPr>
                        <a:t>1200 DTUs</a:t>
                      </a:r>
                    </a:p>
                  </a:txBody>
                  <a:tcPr marL="69945" marR="69945" marT="0" marB="0">
                    <a:lnL>
                      <a:noFill/>
                    </a:lnL>
                    <a:lnR>
                      <a:noFill/>
                    </a:lnR>
                    <a:lnT>
                      <a:noFill/>
                    </a:lnT>
                    <a:lnB>
                      <a:noFill/>
                    </a:lnB>
                    <a:solidFill>
                      <a:srgbClr val="FFFFFF"/>
                    </a:solidFill>
                  </a:tcPr>
                </a:tc>
                <a:extLst>
                  <a:ext uri="{0D108BD9-81ED-4DB2-BD59-A6C34878D82A}">
                    <a16:rowId xmlns:a16="http://schemas.microsoft.com/office/drawing/2014/main" val="10002"/>
                  </a:ext>
                </a:extLst>
              </a:tr>
              <a:tr h="417856">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tabLst>
                          <a:tab pos="2040890" algn="l"/>
                        </a:tabLst>
                      </a:pPr>
                      <a:r>
                        <a:rPr lang="en-US" sz="1600" b="0" kern="1200" dirty="0">
                          <a:solidFill>
                            <a:schemeClr val="tx1"/>
                          </a:solidFill>
                          <a:effectLst/>
                          <a:latin typeface="Segoe UI Light" panose="020B0502040204020203" pitchFamily="34" charset="0"/>
                          <a:ea typeface="Calibri" panose="020F0502020204030204" pitchFamily="34" charset="0"/>
                          <a:cs typeface="+mn-cs"/>
                        </a:rPr>
                        <a:t>Resizable storage range</a:t>
                      </a:r>
                    </a:p>
                  </a:txBody>
                  <a:tcPr marL="69945" marR="6994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200</a:t>
                      </a:r>
                      <a:r>
                        <a:rPr lang="en-US" sz="1600" b="0" baseline="0" dirty="0">
                          <a:effectLst/>
                          <a:latin typeface="Segoe UI Light" panose="020B0502040204020203" pitchFamily="34" charset="0"/>
                          <a:ea typeface="Calibri" panose="020F0502020204030204" pitchFamily="34" charset="0"/>
                        </a:rPr>
                        <a:t>–</a:t>
                      </a:r>
                      <a:r>
                        <a:rPr lang="en-US" sz="1600" b="0" kern="1200" dirty="0">
                          <a:solidFill>
                            <a:schemeClr val="tx1"/>
                          </a:solidFill>
                          <a:effectLst/>
                          <a:latin typeface="Segoe UI Light" panose="020B0502040204020203" pitchFamily="34" charset="0"/>
                          <a:ea typeface="Calibri" panose="020F0502020204030204" pitchFamily="34" charset="0"/>
                          <a:cs typeface="+mn-cs"/>
                        </a:rPr>
                        <a:t>1200 GB</a:t>
                      </a:r>
                    </a:p>
                  </a:txBody>
                  <a:tcPr marL="69945" marR="69945" marT="0" marB="0">
                    <a:lnL>
                      <a:noFill/>
                    </a:lnL>
                    <a:lnR>
                      <a:noFill/>
                    </a:lnR>
                    <a:lnT>
                      <a:noFill/>
                    </a:lnT>
                    <a:lnB>
                      <a:noFill/>
                    </a:lnB>
                    <a:solidFill>
                      <a:schemeClr val="bg1"/>
                    </a:solidFill>
                  </a:tcPr>
                </a:tc>
                <a:extLst>
                  <a:ext uri="{0D108BD9-81ED-4DB2-BD59-A6C34878D82A}">
                    <a16:rowId xmlns:a16="http://schemas.microsoft.com/office/drawing/2014/main" val="10003"/>
                  </a:ext>
                </a:extLst>
              </a:tr>
              <a:tr h="417856">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tabLst>
                          <a:tab pos="2040890" algn="l"/>
                        </a:tabLst>
                      </a:pPr>
                      <a:r>
                        <a:rPr lang="en-US" sz="1600" b="0" kern="1200" dirty="0">
                          <a:solidFill>
                            <a:schemeClr val="tx1"/>
                          </a:solidFill>
                          <a:effectLst/>
                          <a:latin typeface="Segoe UI Light" panose="020B0502040204020203" pitchFamily="34" charset="0"/>
                          <a:ea typeface="Calibri" panose="020F0502020204030204" pitchFamily="34" charset="0"/>
                          <a:cs typeface="+mn-cs"/>
                        </a:rPr>
                        <a:t>Maximum databases per pool</a:t>
                      </a:r>
                    </a:p>
                  </a:txBody>
                  <a:tcPr marL="69945" marR="6994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100 databases</a:t>
                      </a:r>
                    </a:p>
                  </a:txBody>
                  <a:tcPr marL="69945" marR="69945" marT="0" marB="0">
                    <a:lnL>
                      <a:noFill/>
                    </a:lnL>
                    <a:lnR>
                      <a:noFill/>
                    </a:lnR>
                    <a:lnT>
                      <a:noFill/>
                    </a:lnT>
                    <a:lnB>
                      <a:noFill/>
                    </a:lnB>
                    <a:solidFill>
                      <a:schemeClr val="bg1"/>
                    </a:solidFill>
                  </a:tcPr>
                </a:tc>
                <a:extLst>
                  <a:ext uri="{0D108BD9-81ED-4DB2-BD59-A6C34878D82A}">
                    <a16:rowId xmlns:a16="http://schemas.microsoft.com/office/drawing/2014/main" val="10004"/>
                  </a:ext>
                </a:extLst>
              </a:tr>
              <a:tr h="735512">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tabLst>
                          <a:tab pos="1358900" algn="l"/>
                        </a:tabLst>
                      </a:pPr>
                      <a:r>
                        <a:rPr lang="en-US" sz="1600" b="1" dirty="0">
                          <a:effectLst/>
                          <a:latin typeface="Segoe UI Light" panose="020B0502040204020203" pitchFamily="34" charset="0"/>
                          <a:ea typeface="Calibri" panose="020F0502020204030204" pitchFamily="34" charset="0"/>
                        </a:rPr>
                        <a:t>Elastic database DTUs (</a:t>
                      </a:r>
                      <a:r>
                        <a:rPr lang="en-US" sz="1600" b="1" dirty="0" err="1">
                          <a:effectLst/>
                          <a:latin typeface="Segoe UI Light" panose="020B0502040204020203" pitchFamily="34" charset="0"/>
                          <a:ea typeface="Calibri" panose="020F0502020204030204" pitchFamily="34" charset="0"/>
                        </a:rPr>
                        <a:t>eDTU</a:t>
                      </a:r>
                      <a:r>
                        <a:rPr lang="en-US" sz="1600" b="1" baseline="0" dirty="0">
                          <a:effectLst/>
                          <a:latin typeface="Segoe UI Light" panose="020B0502040204020203" pitchFamily="34" charset="0"/>
                          <a:ea typeface="Calibri" panose="020F0502020204030204" pitchFamily="34" charset="0"/>
                        </a:rPr>
                        <a:t>)</a:t>
                      </a:r>
                    </a:p>
                    <a:p>
                      <a:pPr marL="0" marR="0">
                        <a:lnSpc>
                          <a:spcPts val="1575"/>
                        </a:lnSpc>
                        <a:spcBef>
                          <a:spcPts val="0"/>
                        </a:spcBef>
                        <a:spcAft>
                          <a:spcPts val="0"/>
                        </a:spcAft>
                        <a:tabLst>
                          <a:tab pos="1358900" algn="l"/>
                        </a:tabLst>
                      </a:pPr>
                      <a:r>
                        <a:rPr lang="en-US" sz="1600" b="0" baseline="0" dirty="0">
                          <a:effectLst/>
                          <a:latin typeface="Segoe UI Light" panose="020B0502040204020203" pitchFamily="34" charset="0"/>
                          <a:ea typeface="Calibri" panose="020F0502020204030204" pitchFamily="34" charset="0"/>
                        </a:rPr>
                        <a:t>Each </a:t>
                      </a:r>
                      <a:r>
                        <a:rPr lang="en-US" sz="1600" b="0" baseline="0" dirty="0" err="1">
                          <a:effectLst/>
                          <a:latin typeface="Segoe UI Light" panose="020B0502040204020203" pitchFamily="34" charset="0"/>
                          <a:ea typeface="Calibri" panose="020F0502020204030204" pitchFamily="34" charset="0"/>
                        </a:rPr>
                        <a:t>eDTU</a:t>
                      </a:r>
                      <a:r>
                        <a:rPr lang="en-US" sz="1600" b="0" baseline="0" dirty="0">
                          <a:effectLst/>
                          <a:latin typeface="Segoe UI Light" panose="020B0502040204020203" pitchFamily="34" charset="0"/>
                          <a:ea typeface="Calibri" panose="020F0502020204030204" pitchFamily="34" charset="0"/>
                        </a:rPr>
                        <a:t> includes 1 GB of storage</a:t>
                      </a: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1" dirty="0">
                          <a:effectLst/>
                          <a:latin typeface="Segoe UI Light" panose="020B0502040204020203" pitchFamily="34" charset="0"/>
                          <a:ea typeface="Calibri" panose="020F0502020204030204" pitchFamily="34" charset="0"/>
                        </a:rPr>
                        <a:t>$4.5 / </a:t>
                      </a:r>
                      <a:r>
                        <a:rPr lang="en-US" sz="1600" b="1" dirty="0" err="1">
                          <a:effectLst/>
                          <a:latin typeface="Segoe UI Light" panose="020B0502040204020203" pitchFamily="34" charset="0"/>
                          <a:ea typeface="Calibri" panose="020F0502020204030204" pitchFamily="34" charset="0"/>
                        </a:rPr>
                        <a:t>eDTU</a:t>
                      </a:r>
                      <a:r>
                        <a:rPr lang="en-US" sz="1600" b="1" dirty="0">
                          <a:effectLst/>
                          <a:latin typeface="Segoe UI Light" panose="020B0502040204020203" pitchFamily="34" charset="0"/>
                          <a:ea typeface="Calibri" panose="020F0502020204030204" pitchFamily="34" charset="0"/>
                        </a:rPr>
                        <a:t> per month</a:t>
                      </a:r>
                      <a:r>
                        <a:rPr lang="en-US" sz="1600" b="1" baseline="0" dirty="0">
                          <a:effectLst/>
                          <a:latin typeface="Segoe UI Light" panose="020B0502040204020203" pitchFamily="34" charset="0"/>
                          <a:ea typeface="Calibri" panose="020F0502020204030204" pitchFamily="34" charset="0"/>
                        </a:rPr>
                        <a:t> </a:t>
                      </a:r>
                      <a:br>
                        <a:rPr lang="en-US" sz="1600" b="1" baseline="0" dirty="0">
                          <a:effectLst/>
                          <a:latin typeface="Segoe UI Light" panose="020B0502040204020203" pitchFamily="34" charset="0"/>
                          <a:ea typeface="Calibri" panose="020F0502020204030204" pitchFamily="34" charset="0"/>
                        </a:rPr>
                      </a:br>
                      <a:r>
                        <a:rPr lang="en-US" sz="1600" b="0" baseline="0" dirty="0">
                          <a:effectLst/>
                          <a:latin typeface="Segoe UI Light" panose="020B0502040204020203" pitchFamily="34" charset="0"/>
                          <a:ea typeface="Calibri" panose="020F0502020204030204" pitchFamily="34" charset="0"/>
                        </a:rPr>
                        <a:t>(50% pricing for preview – </a:t>
                      </a:r>
                      <a:br>
                        <a:rPr lang="en-US" sz="1600" b="0" baseline="0" dirty="0">
                          <a:effectLst/>
                          <a:latin typeface="Segoe UI Light" panose="020B0502040204020203" pitchFamily="34" charset="0"/>
                          <a:ea typeface="Calibri" panose="020F0502020204030204" pitchFamily="34" charset="0"/>
                        </a:rPr>
                      </a:br>
                      <a:r>
                        <a:rPr lang="en-US" sz="1600" b="0" baseline="0" dirty="0">
                          <a:effectLst/>
                          <a:latin typeface="Segoe UI Light" panose="020B0502040204020203" pitchFamily="34" charset="0"/>
                          <a:ea typeface="Calibri" panose="020F0502020204030204" pitchFamily="34" charset="0"/>
                        </a:rPr>
                        <a:t>GA price listed above)</a:t>
                      </a:r>
                      <a:endParaRPr lang="en-US" sz="1600" b="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a:noFill/>
                    </a:lnT>
                    <a:lnB>
                      <a:noFill/>
                    </a:lnB>
                    <a:solidFill>
                      <a:schemeClr val="bg1"/>
                    </a:solidFill>
                  </a:tcPr>
                </a:tc>
                <a:extLst>
                  <a:ext uri="{0D108BD9-81ED-4DB2-BD59-A6C34878D82A}">
                    <a16:rowId xmlns:a16="http://schemas.microsoft.com/office/drawing/2014/main" val="10005"/>
                  </a:ext>
                </a:extLst>
              </a:tr>
              <a:tr h="373041">
                <a:tc gridSpan="2">
                  <a:txBody>
                    <a:bodyPr/>
                    <a:lstStyle/>
                    <a:p>
                      <a:pPr marL="0" marR="0">
                        <a:lnSpc>
                          <a:spcPts val="1575"/>
                        </a:lnSpc>
                        <a:spcBef>
                          <a:spcPts val="0"/>
                        </a:spcBef>
                        <a:spcAft>
                          <a:spcPts val="0"/>
                        </a:spcAft>
                      </a:pPr>
                      <a:r>
                        <a:rPr lang="en-US" sz="1600" b="0" dirty="0">
                          <a:effectLst/>
                          <a:latin typeface="Segoe UI" panose="020B0502040204020203" pitchFamily="34" charset="0"/>
                          <a:ea typeface="Calibri" panose="020F0502020204030204" pitchFamily="34" charset="0"/>
                        </a:rPr>
                        <a:t>Elastic Databases </a:t>
                      </a:r>
                    </a:p>
                  </a:txBody>
                  <a:tcPr marL="56888" marR="56888" marT="56888" marB="56888">
                    <a:lnL>
                      <a:noFill/>
                    </a:lnL>
                    <a:lnR>
                      <a:noFill/>
                    </a:lnR>
                    <a:lnT>
                      <a:noFill/>
                    </a:lnT>
                    <a:lnB>
                      <a:noFill/>
                    </a:lnB>
                    <a:solidFill>
                      <a:schemeClr val="bg1"/>
                    </a:solidFill>
                  </a:tcPr>
                </a:tc>
                <a:tc hMerge="1">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5778" marR="55778" marT="55778" marB="55778">
                    <a:lnL>
                      <a:noFill/>
                    </a:lnL>
                    <a:lnR>
                      <a:noFill/>
                    </a:lnR>
                    <a:lnT>
                      <a:noFill/>
                    </a:lnT>
                    <a:lnB>
                      <a:noFill/>
                    </a:lnB>
                    <a:solidFill>
                      <a:schemeClr val="bg1"/>
                    </a:solidFill>
                  </a:tcPr>
                </a:tc>
                <a:tc>
                  <a:txBody>
                    <a:bodyPr/>
                    <a:lstStyle/>
                    <a:p>
                      <a:pPr marL="0" marR="0">
                        <a:lnSpc>
                          <a:spcPts val="1575"/>
                        </a:lnSpc>
                        <a:spcBef>
                          <a:spcPts val="0"/>
                        </a:spcBef>
                        <a:spcAft>
                          <a:spcPts val="0"/>
                        </a:spcAft>
                      </a:pPr>
                      <a:endParaRPr lang="en-US" sz="160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a:noFill/>
                    </a:lnT>
                    <a:lnB>
                      <a:noFill/>
                    </a:lnB>
                    <a:solidFill>
                      <a:schemeClr val="bg1"/>
                    </a:solidFill>
                  </a:tcPr>
                </a:tc>
                <a:extLst>
                  <a:ext uri="{0D108BD9-81ED-4DB2-BD59-A6C34878D82A}">
                    <a16:rowId xmlns:a16="http://schemas.microsoft.com/office/drawing/2014/main" val="10006"/>
                  </a:ext>
                </a:extLst>
              </a:tr>
              <a:tr h="419672">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err="1">
                          <a:solidFill>
                            <a:schemeClr val="tx1"/>
                          </a:solidFill>
                          <a:effectLst/>
                          <a:latin typeface="Segoe UI Light" panose="020B0502040204020203" pitchFamily="34" charset="0"/>
                          <a:ea typeface="Calibri" panose="020F0502020204030204" pitchFamily="34" charset="0"/>
                          <a:cs typeface="+mn-cs"/>
                        </a:rPr>
                        <a:t>eDTU</a:t>
                      </a:r>
                      <a:r>
                        <a:rPr lang="en-US" sz="1600" b="0" kern="1200" dirty="0">
                          <a:solidFill>
                            <a:schemeClr val="tx1"/>
                          </a:solidFill>
                          <a:effectLst/>
                          <a:latin typeface="Segoe UI Light" panose="020B0502040204020203" pitchFamily="34" charset="0"/>
                          <a:ea typeface="Calibri" panose="020F0502020204030204" pitchFamily="34" charset="0"/>
                          <a:cs typeface="+mn-cs"/>
                        </a:rPr>
                        <a:t> max per database </a:t>
                      </a:r>
                    </a:p>
                  </a:txBody>
                  <a:tcPr marL="69945" marR="6994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Up to 100 DTUs</a:t>
                      </a:r>
                    </a:p>
                  </a:txBody>
                  <a:tcPr marL="69945" marR="69945" marT="0" marB="0">
                    <a:lnL>
                      <a:noFill/>
                    </a:lnL>
                    <a:lnR>
                      <a:noFill/>
                    </a:lnR>
                    <a:lnT>
                      <a:noFill/>
                    </a:lnT>
                    <a:lnB>
                      <a:noFill/>
                    </a:lnB>
                    <a:solidFill>
                      <a:schemeClr val="bg1"/>
                    </a:solidFill>
                  </a:tcPr>
                </a:tc>
                <a:extLst>
                  <a:ext uri="{0D108BD9-81ED-4DB2-BD59-A6C34878D82A}">
                    <a16:rowId xmlns:a16="http://schemas.microsoft.com/office/drawing/2014/main" val="10007"/>
                  </a:ext>
                </a:extLst>
              </a:tr>
              <a:tr h="419672">
                <a:tc>
                  <a:txBody>
                    <a:bodyPr/>
                    <a:lstStyle/>
                    <a:p>
                      <a:pPr marL="0" marR="0">
                        <a:lnSpc>
                          <a:spcPts val="1575"/>
                        </a:lnSpc>
                        <a:spcBef>
                          <a:spcPts val="0"/>
                        </a:spcBef>
                        <a:spcAft>
                          <a:spcPts val="0"/>
                        </a:spcAft>
                      </a:pPr>
                      <a:endParaRPr lang="en-US" sz="1600" b="0"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Storage max per database</a:t>
                      </a:r>
                    </a:p>
                  </a:txBody>
                  <a:tcPr marL="69945" marR="69945" marT="0" marB="0">
                    <a:lnL>
                      <a:noFill/>
                    </a:lnL>
                    <a:lnR>
                      <a:noFill/>
                    </a:lnR>
                    <a:lnT>
                      <a:noFill/>
                    </a:lnT>
                    <a:lnB>
                      <a:noFill/>
                    </a:lnB>
                    <a:solidFill>
                      <a:schemeClr val="bg1"/>
                    </a:solidFill>
                  </a:tcPr>
                </a:tc>
                <a:tc>
                  <a:txBody>
                    <a:bodyPr/>
                    <a:lstStyle/>
                    <a:p>
                      <a:pPr marL="0" marR="0">
                        <a:lnSpc>
                          <a:spcPts val="1575"/>
                        </a:lnSpc>
                        <a:spcBef>
                          <a:spcPts val="0"/>
                        </a:spcBef>
                        <a:spcAft>
                          <a:spcPts val="0"/>
                        </a:spcAft>
                      </a:pPr>
                      <a:r>
                        <a:rPr lang="en-US" sz="1600" b="0" kern="1200" dirty="0">
                          <a:solidFill>
                            <a:schemeClr val="tx1"/>
                          </a:solidFill>
                          <a:effectLst/>
                          <a:latin typeface="Segoe UI Light" panose="020B0502040204020203" pitchFamily="34" charset="0"/>
                          <a:ea typeface="Calibri" panose="020F0502020204030204" pitchFamily="34" charset="0"/>
                          <a:cs typeface="+mn-cs"/>
                        </a:rPr>
                        <a:t>Up to 250 GB</a:t>
                      </a:r>
                    </a:p>
                  </a:txBody>
                  <a:tcPr marL="69945" marR="69945" marT="0" marB="0">
                    <a:lnL>
                      <a:noFill/>
                    </a:lnL>
                    <a:lnR>
                      <a:noFill/>
                    </a:lnR>
                    <a:lnT>
                      <a:noFill/>
                    </a:lnT>
                    <a:lnB>
                      <a:noFill/>
                    </a:lnB>
                    <a:solidFill>
                      <a:schemeClr val="bg1"/>
                    </a:solidFill>
                  </a:tcPr>
                </a:tc>
                <a:extLst>
                  <a:ext uri="{0D108BD9-81ED-4DB2-BD59-A6C34878D82A}">
                    <a16:rowId xmlns:a16="http://schemas.microsoft.com/office/drawing/2014/main" val="10008"/>
                  </a:ext>
                </a:extLst>
              </a:tr>
              <a:tr h="735512">
                <a:tc>
                  <a:txBody>
                    <a:bodyPr/>
                    <a:lstStyle/>
                    <a:p>
                      <a:pPr marL="0" marR="0">
                        <a:lnSpc>
                          <a:spcPts val="1575"/>
                        </a:lnSpc>
                        <a:spcBef>
                          <a:spcPts val="0"/>
                        </a:spcBef>
                        <a:spcAft>
                          <a:spcPts val="0"/>
                        </a:spcAft>
                      </a:pPr>
                      <a:endParaRPr lang="en-US" sz="1600" b="1" dirty="0">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600" b="1">
                          <a:effectLst/>
                          <a:latin typeface="Segoe UI Light" panose="020B0502040204020203" pitchFamily="34" charset="0"/>
                          <a:ea typeface="Calibri" panose="020F0502020204030204" pitchFamily="34" charset="0"/>
                        </a:rPr>
                        <a:t>Elastic database fee</a:t>
                      </a:r>
                      <a:endParaRPr lang="en-US" sz="1600" b="1">
                        <a:effectLst/>
                        <a:latin typeface="Segoe UI" panose="020B0502040204020203" pitchFamily="34" charset="0"/>
                        <a:ea typeface="Calibri" panose="020F0502020204030204" pitchFamily="34" charset="0"/>
                      </a:endParaRPr>
                    </a:p>
                  </a:txBody>
                  <a:tcPr marL="56888" marR="56888" marT="56888" marB="56888">
                    <a:lnL>
                      <a:noFill/>
                    </a:lnL>
                    <a:lnR>
                      <a:noFill/>
                    </a:lnR>
                    <a:lnT>
                      <a:noFill/>
                    </a:lnT>
                    <a:lnB>
                      <a:noFill/>
                    </a:lnB>
                    <a:solidFill>
                      <a:srgbClr val="FFFFFF"/>
                    </a:solidFill>
                  </a:tcPr>
                </a:tc>
                <a:tc>
                  <a:txBody>
                    <a:bodyPr/>
                    <a:lstStyle/>
                    <a:p>
                      <a:pPr marL="0" marR="0">
                        <a:lnSpc>
                          <a:spcPts val="1575"/>
                        </a:lnSpc>
                        <a:spcBef>
                          <a:spcPts val="0"/>
                        </a:spcBef>
                        <a:spcAft>
                          <a:spcPts val="0"/>
                        </a:spcAft>
                      </a:pPr>
                      <a:r>
                        <a:rPr lang="en-US" sz="1600" b="1" dirty="0">
                          <a:effectLst/>
                          <a:latin typeface="Segoe UI Light" panose="020B0502040204020203" pitchFamily="34" charset="0"/>
                          <a:ea typeface="Calibri" panose="020F0502020204030204" pitchFamily="34" charset="0"/>
                        </a:rPr>
                        <a:t>$2.5 / Database per</a:t>
                      </a:r>
                      <a:r>
                        <a:rPr lang="en-US" sz="1600" b="1" baseline="0" dirty="0">
                          <a:effectLst/>
                          <a:latin typeface="Segoe UI Light" panose="020B0502040204020203" pitchFamily="34" charset="0"/>
                          <a:ea typeface="Calibri" panose="020F0502020204030204" pitchFamily="34" charset="0"/>
                        </a:rPr>
                        <a:t> month </a:t>
                      </a:r>
                      <a:br>
                        <a:rPr lang="en-US" sz="1600" b="1" baseline="0" dirty="0">
                          <a:effectLst/>
                          <a:latin typeface="Segoe UI Light" panose="020B0502040204020203" pitchFamily="34" charset="0"/>
                          <a:ea typeface="Calibri" panose="020F0502020204030204" pitchFamily="34" charset="0"/>
                        </a:rPr>
                      </a:br>
                      <a:r>
                        <a:rPr lang="en-US" sz="1600" b="0" baseline="0" dirty="0">
                          <a:effectLst/>
                          <a:latin typeface="Segoe UI Light" panose="020B0502040204020203" pitchFamily="34" charset="0"/>
                          <a:ea typeface="Calibri" panose="020F0502020204030204" pitchFamily="34" charset="0"/>
                        </a:rPr>
                        <a:t>(50% pricing for preview – </a:t>
                      </a:r>
                      <a:br>
                        <a:rPr lang="en-US" sz="1600" b="0" baseline="0" dirty="0">
                          <a:effectLst/>
                          <a:latin typeface="Segoe UI Light" panose="020B0502040204020203" pitchFamily="34" charset="0"/>
                          <a:ea typeface="Calibri" panose="020F0502020204030204" pitchFamily="34" charset="0"/>
                        </a:rPr>
                      </a:br>
                      <a:r>
                        <a:rPr lang="en-US" sz="1600" b="0" baseline="0" dirty="0">
                          <a:effectLst/>
                          <a:latin typeface="Segoe UI Light" panose="020B0502040204020203" pitchFamily="34" charset="0"/>
                          <a:ea typeface="Calibri" panose="020F0502020204030204" pitchFamily="34" charset="0"/>
                        </a:rPr>
                        <a:t>GA price listed above)</a:t>
                      </a:r>
                      <a:endParaRPr lang="en-US" sz="1600" b="0" dirty="0">
                        <a:effectLst/>
                        <a:latin typeface="Segoe UI" panose="020B0502040204020203" pitchFamily="34" charset="0"/>
                        <a:ea typeface="Calibri" panose="020F0502020204030204" pitchFamily="34" charset="0"/>
                      </a:endParaRPr>
                    </a:p>
                  </a:txBody>
                  <a:tcPr marL="56888" marR="56888" marT="56888" marB="56888" anchor="ctr">
                    <a:lnL>
                      <a:noFill/>
                    </a:lnL>
                    <a:lnR>
                      <a:noFill/>
                    </a:lnR>
                    <a:lnT>
                      <a:noFill/>
                    </a:lnT>
                    <a:lnB>
                      <a:noFill/>
                    </a:lnB>
                    <a:solidFill>
                      <a:srgbClr val="FFFFFF"/>
                    </a:solidFill>
                  </a:tcPr>
                </a:tc>
                <a:extLst>
                  <a:ext uri="{0D108BD9-81ED-4DB2-BD59-A6C34878D82A}">
                    <a16:rowId xmlns:a16="http://schemas.microsoft.com/office/drawing/2014/main" val="10009"/>
                  </a:ext>
                </a:extLst>
              </a:tr>
            </a:tbl>
          </a:graphicData>
        </a:graphic>
      </p:graphicFrame>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369" t="46506" r="88956" b="42219"/>
          <a:stretch/>
        </p:blipFill>
        <p:spPr>
          <a:xfrm>
            <a:off x="9638741" y="4973884"/>
            <a:ext cx="793587" cy="1051502"/>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635" t="26729" r="85739" b="61745"/>
          <a:stretch/>
        </p:blipFill>
        <p:spPr>
          <a:xfrm>
            <a:off x="9426751" y="2422228"/>
            <a:ext cx="1217565" cy="1230518"/>
          </a:xfrm>
          <a:prstGeom prst="rect">
            <a:avLst/>
          </a:prstGeom>
        </p:spPr>
      </p:pic>
      <p:sp>
        <p:nvSpPr>
          <p:cNvPr id="13" name="Title 1"/>
          <p:cNvSpPr txBox="1">
            <a:spLocks/>
          </p:cNvSpPr>
          <p:nvPr/>
        </p:nvSpPr>
        <p:spPr>
          <a:xfrm>
            <a:off x="365760" y="365760"/>
            <a:ext cx="11885512" cy="914400"/>
          </a:xfrm>
          <a:prstGeom prst="rect">
            <a:avLst/>
          </a:prstGeom>
        </p:spPr>
        <p:txBody>
          <a:bodyPr vert="horz" wrap="square" lIns="91440" tIns="93260" rIns="91440" bIns="9326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defTabSz="932563"/>
            <a:r>
              <a:rPr lang="fr-FR" sz="4800" spc="-102" dirty="0">
                <a:solidFill>
                  <a:srgbClr val="0072C6"/>
                </a:solidFill>
                <a:latin typeface="Segoe UI Light"/>
              </a:rPr>
              <a:t>SQL </a:t>
            </a:r>
            <a:r>
              <a:rPr lang="fr-FR" sz="4800" spc="-102" dirty="0" err="1">
                <a:solidFill>
                  <a:srgbClr val="0072C6"/>
                </a:solidFill>
                <a:latin typeface="Segoe UI Light"/>
              </a:rPr>
              <a:t>Database</a:t>
            </a:r>
            <a:r>
              <a:rPr lang="fr-FR" sz="4800" spc="-102" dirty="0">
                <a:solidFill>
                  <a:srgbClr val="0072C6"/>
                </a:solidFill>
                <a:latin typeface="Segoe UI Light"/>
              </a:rPr>
              <a:t> </a:t>
            </a:r>
            <a:r>
              <a:rPr lang="fr-FR" sz="4800" spc="-102" dirty="0" err="1">
                <a:solidFill>
                  <a:srgbClr val="0072C6"/>
                </a:solidFill>
                <a:latin typeface="Segoe UI Light"/>
              </a:rPr>
              <a:t>Elastic</a:t>
            </a:r>
            <a:r>
              <a:rPr lang="fr-FR" sz="4800" spc="-102" dirty="0">
                <a:solidFill>
                  <a:srgbClr val="0072C6"/>
                </a:solidFill>
                <a:latin typeface="Segoe UI Light"/>
              </a:rPr>
              <a:t> </a:t>
            </a:r>
            <a:r>
              <a:rPr lang="fr-FR" sz="4800" spc="-102" dirty="0" err="1">
                <a:solidFill>
                  <a:srgbClr val="0072C6"/>
                </a:solidFill>
                <a:latin typeface="Segoe UI Light"/>
              </a:rPr>
              <a:t>Database</a:t>
            </a:r>
            <a:r>
              <a:rPr lang="fr-FR" sz="4800" spc="-102" dirty="0">
                <a:solidFill>
                  <a:srgbClr val="0072C6"/>
                </a:solidFill>
                <a:latin typeface="Segoe UI Light"/>
              </a:rPr>
              <a:t> service tiers</a:t>
            </a:r>
          </a:p>
        </p:txBody>
      </p:sp>
      <p:sp>
        <p:nvSpPr>
          <p:cNvPr id="2" name="Rectangle 1"/>
          <p:cNvSpPr/>
          <p:nvPr/>
        </p:nvSpPr>
        <p:spPr bwMode="auto">
          <a:xfrm>
            <a:off x="3017837" y="6578666"/>
            <a:ext cx="6858000" cy="381000"/>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REVIEW SLIDE ON STORAGE RANGE</a:t>
            </a:r>
          </a:p>
        </p:txBody>
      </p:sp>
    </p:spTree>
    <p:extLst>
      <p:ext uri="{BB962C8B-B14F-4D97-AF65-F5344CB8AC3E}">
        <p14:creationId xmlns:p14="http://schemas.microsoft.com/office/powerpoint/2010/main" val="32149825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grpSp>
        <p:nvGrpSpPr>
          <p:cNvPr id="9" name="Group 8"/>
          <p:cNvGrpSpPr/>
          <p:nvPr/>
        </p:nvGrpSpPr>
        <p:grpSpPr>
          <a:xfrm>
            <a:off x="4131707" y="5717904"/>
            <a:ext cx="7741293" cy="293601"/>
            <a:chOff x="4131411" y="5751738"/>
            <a:chExt cx="7742391" cy="260124"/>
          </a:xfrm>
        </p:grpSpPr>
        <p:sp>
          <p:nvSpPr>
            <p:cNvPr id="759" name="Rectangle 758"/>
            <p:cNvSpPr/>
            <p:nvPr/>
          </p:nvSpPr>
          <p:spPr bwMode="auto">
            <a:xfrm>
              <a:off x="6102696"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0" name="Rectangle 759"/>
            <p:cNvSpPr/>
            <p:nvPr/>
          </p:nvSpPr>
          <p:spPr bwMode="auto">
            <a:xfrm>
              <a:off x="8111579"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1" name="Rectangle 760"/>
            <p:cNvSpPr/>
            <p:nvPr/>
          </p:nvSpPr>
          <p:spPr bwMode="auto">
            <a:xfrm>
              <a:off x="10149783"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p:cNvSpPr/>
            <p:nvPr/>
          </p:nvSpPr>
          <p:spPr bwMode="auto">
            <a:xfrm>
              <a:off x="4131411" y="5751738"/>
              <a:ext cx="1724019" cy="260124"/>
            </a:xfrm>
            <a:prstGeom prst="rect">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27" tIns="91427" rIns="34289" bIns="34289" rtlCol="0" anchor="b" anchorCtr="0"/>
            <a:lstStyle/>
            <a:p>
              <a:pPr algn="ctr" defTabSz="932227"/>
              <a:endParaRPr lang="en-US" sz="8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5" name="Title 1"/>
          <p:cNvSpPr txBox="1">
            <a:spLocks/>
          </p:cNvSpPr>
          <p:nvPr/>
        </p:nvSpPr>
        <p:spPr>
          <a:xfrm>
            <a:off x="365760" y="365760"/>
            <a:ext cx="11887878" cy="917444"/>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r>
              <a:rPr lang="en-US" sz="4799" spc="-104" dirty="0">
                <a:gradFill>
                  <a:gsLst>
                    <a:gs pos="1250">
                      <a:srgbClr val="FFFFFF"/>
                    </a:gs>
                    <a:gs pos="100000">
                      <a:srgbClr val="FFFFFF"/>
                    </a:gs>
                  </a:gsLst>
                  <a:lin ang="5400000" scaled="0"/>
                </a:gradFill>
                <a:latin typeface="Segoe UI Light"/>
              </a:rPr>
              <a:t>Elastic Database Model</a:t>
            </a:r>
          </a:p>
        </p:txBody>
      </p:sp>
      <p:sp>
        <p:nvSpPr>
          <p:cNvPr id="6" name="Text Placeholder 2"/>
          <p:cNvSpPr txBox="1">
            <a:spLocks/>
          </p:cNvSpPr>
          <p:nvPr/>
        </p:nvSpPr>
        <p:spPr>
          <a:xfrm>
            <a:off x="395800" y="1538971"/>
            <a:ext cx="10175284" cy="2572647"/>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304">
              <a:lnSpc>
                <a:spcPct val="100000"/>
              </a:lnSpc>
            </a:pPr>
            <a:endParaRPr lang="en-US" sz="2000" dirty="0">
              <a:gradFill>
                <a:gsLst>
                  <a:gs pos="1250">
                    <a:srgbClr val="FFFFFF"/>
                  </a:gs>
                  <a:gs pos="100000">
                    <a:srgbClr val="FFFFFF"/>
                  </a:gs>
                </a:gsLst>
                <a:lin ang="5400000" scaled="0"/>
              </a:gradFill>
              <a:latin typeface="Segoe UI Light"/>
            </a:endParaRPr>
          </a:p>
        </p:txBody>
      </p:sp>
      <p:sp>
        <p:nvSpPr>
          <p:cNvPr id="10" name="Rectangle 9"/>
          <p:cNvSpPr/>
          <p:nvPr/>
        </p:nvSpPr>
        <p:spPr bwMode="auto">
          <a:xfrm>
            <a:off x="4131708" y="5468406"/>
            <a:ext cx="1719367" cy="520174"/>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B050"/>
              </a:solidFill>
              <a:latin typeface="Segoe UI"/>
              <a:ea typeface="Segoe UI" pitchFamily="34" charset="0"/>
              <a:cs typeface="Segoe UI" pitchFamily="34" charset="0"/>
            </a:endParaRPr>
          </a:p>
        </p:txBody>
      </p:sp>
      <p:sp>
        <p:nvSpPr>
          <p:cNvPr id="11" name="Rectangle 10"/>
          <p:cNvSpPr/>
          <p:nvPr/>
        </p:nvSpPr>
        <p:spPr bwMode="auto">
          <a:xfrm>
            <a:off x="10127860" y="2278235"/>
            <a:ext cx="1719367" cy="3710345"/>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B050"/>
              </a:solidFill>
              <a:latin typeface="Segoe UI"/>
              <a:ea typeface="Segoe UI" pitchFamily="34" charset="0"/>
              <a:cs typeface="Segoe UI" pitchFamily="34" charset="0"/>
            </a:endParaRPr>
          </a:p>
        </p:txBody>
      </p:sp>
      <p:sp>
        <p:nvSpPr>
          <p:cNvPr id="19" name="TextBox 18"/>
          <p:cNvSpPr txBox="1"/>
          <p:nvPr/>
        </p:nvSpPr>
        <p:spPr>
          <a:xfrm>
            <a:off x="4475392" y="5935316"/>
            <a:ext cx="879373"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dirty="0">
                <a:gradFill>
                  <a:gsLst>
                    <a:gs pos="2917">
                      <a:srgbClr val="FFFFFF"/>
                    </a:gs>
                    <a:gs pos="30000">
                      <a:srgbClr val="FFFFFF"/>
                    </a:gs>
                  </a:gsLst>
                  <a:lin ang="5400000" scaled="0"/>
                </a:gradFill>
                <a:latin typeface="Segoe UI"/>
              </a:rPr>
              <a:t>200</a:t>
            </a:r>
          </a:p>
        </p:txBody>
      </p:sp>
      <p:sp>
        <p:nvSpPr>
          <p:cNvPr id="20" name="TextBox 19"/>
          <p:cNvSpPr txBox="1"/>
          <p:nvPr/>
        </p:nvSpPr>
        <p:spPr>
          <a:xfrm>
            <a:off x="10398239" y="5935316"/>
            <a:ext cx="1118071"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dirty="0">
                <a:gradFill>
                  <a:gsLst>
                    <a:gs pos="2917">
                      <a:srgbClr val="FFFFFF"/>
                    </a:gs>
                    <a:gs pos="30000">
                      <a:srgbClr val="FFFFFF"/>
                    </a:gs>
                  </a:gsLst>
                  <a:lin ang="5400000" scaled="0"/>
                </a:gradFill>
                <a:latin typeface="Segoe UI"/>
              </a:rPr>
              <a:t>1,200</a:t>
            </a:r>
          </a:p>
        </p:txBody>
      </p:sp>
      <p:sp>
        <p:nvSpPr>
          <p:cNvPr id="22" name="TextBox 21"/>
          <p:cNvSpPr txBox="1"/>
          <p:nvPr/>
        </p:nvSpPr>
        <p:spPr>
          <a:xfrm>
            <a:off x="2877487" y="5935316"/>
            <a:ext cx="1100740" cy="633956"/>
          </a:xfrm>
          <a:prstGeom prst="rect">
            <a:avLst/>
          </a:prstGeom>
          <a:noFill/>
        </p:spPr>
        <p:txBody>
          <a:bodyPr wrap="square" lIns="182854" tIns="146283" rIns="182854" bIns="146283" rtlCol="0">
            <a:spAutoFit/>
          </a:bodyPr>
          <a:lstStyle/>
          <a:p>
            <a:pPr algn="r" defTabSz="932563">
              <a:lnSpc>
                <a:spcPct val="90000"/>
              </a:lnSpc>
              <a:spcAft>
                <a:spcPts val="600"/>
              </a:spcAft>
            </a:pPr>
            <a:r>
              <a:rPr lang="en-US" sz="2400" dirty="0">
                <a:gradFill>
                  <a:gsLst>
                    <a:gs pos="2917">
                      <a:srgbClr val="FFFFFF"/>
                    </a:gs>
                    <a:gs pos="30000">
                      <a:srgbClr val="FFFFFF"/>
                    </a:gs>
                  </a:gsLst>
                  <a:lin ang="5400000" scaled="0"/>
                </a:gradFill>
                <a:latin typeface="Segoe UI"/>
              </a:rPr>
              <a:t>DTUs</a:t>
            </a:r>
          </a:p>
        </p:txBody>
      </p:sp>
      <p:sp>
        <p:nvSpPr>
          <p:cNvPr id="32" name="Rectangle 31"/>
          <p:cNvSpPr/>
          <p:nvPr/>
        </p:nvSpPr>
        <p:spPr bwMode="auto">
          <a:xfrm>
            <a:off x="6100034" y="4890241"/>
            <a:ext cx="1719367" cy="1098338"/>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B050"/>
              </a:solidFill>
              <a:latin typeface="Segoe UI"/>
              <a:ea typeface="Segoe UI" pitchFamily="34" charset="0"/>
              <a:cs typeface="Segoe UI" pitchFamily="34" charset="0"/>
            </a:endParaRPr>
          </a:p>
        </p:txBody>
      </p:sp>
      <p:sp>
        <p:nvSpPr>
          <p:cNvPr id="36" name="Rectangle 35"/>
          <p:cNvSpPr/>
          <p:nvPr/>
        </p:nvSpPr>
        <p:spPr bwMode="auto">
          <a:xfrm>
            <a:off x="8114733" y="3766650"/>
            <a:ext cx="1719367" cy="2221929"/>
          </a:xfrm>
          <a:prstGeom prst="rect">
            <a:avLst/>
          </a:prstGeom>
          <a:noFill/>
          <a:ln w="381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solidFill>
                <a:srgbClr val="00B050"/>
              </a:solidFill>
              <a:latin typeface="Segoe UI"/>
              <a:ea typeface="Segoe UI" pitchFamily="34" charset="0"/>
              <a:cs typeface="Segoe UI" pitchFamily="34" charset="0"/>
            </a:endParaRPr>
          </a:p>
        </p:txBody>
      </p:sp>
      <p:sp>
        <p:nvSpPr>
          <p:cNvPr id="39" name="TextBox 38"/>
          <p:cNvSpPr txBox="1"/>
          <p:nvPr/>
        </p:nvSpPr>
        <p:spPr>
          <a:xfrm>
            <a:off x="6545421" y="5935316"/>
            <a:ext cx="879373"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dirty="0">
                <a:gradFill>
                  <a:gsLst>
                    <a:gs pos="2917">
                      <a:srgbClr val="FFFFFF"/>
                    </a:gs>
                    <a:gs pos="30000">
                      <a:srgbClr val="FFFFFF"/>
                    </a:gs>
                  </a:gsLst>
                  <a:lin ang="5400000" scaled="0"/>
                </a:gradFill>
                <a:latin typeface="Segoe UI"/>
              </a:rPr>
              <a:t>400</a:t>
            </a:r>
          </a:p>
        </p:txBody>
      </p:sp>
      <p:sp>
        <p:nvSpPr>
          <p:cNvPr id="40" name="TextBox 39"/>
          <p:cNvSpPr txBox="1"/>
          <p:nvPr/>
        </p:nvSpPr>
        <p:spPr>
          <a:xfrm>
            <a:off x="8489833" y="5935316"/>
            <a:ext cx="879373" cy="634440"/>
          </a:xfrm>
          <a:prstGeom prst="rect">
            <a:avLst/>
          </a:prstGeom>
          <a:noFill/>
        </p:spPr>
        <p:txBody>
          <a:bodyPr wrap="none" lIns="182854" tIns="146283" rIns="182854" bIns="146283" rtlCol="0">
            <a:spAutoFit/>
          </a:bodyPr>
          <a:lstStyle/>
          <a:p>
            <a:pPr algn="ctr" defTabSz="932563">
              <a:lnSpc>
                <a:spcPct val="90000"/>
              </a:lnSpc>
              <a:spcAft>
                <a:spcPts val="600"/>
              </a:spcAft>
            </a:pPr>
            <a:r>
              <a:rPr lang="en-US" sz="2400" dirty="0">
                <a:gradFill>
                  <a:gsLst>
                    <a:gs pos="2917">
                      <a:srgbClr val="FFFFFF"/>
                    </a:gs>
                    <a:gs pos="30000">
                      <a:srgbClr val="FFFFFF"/>
                    </a:gs>
                  </a:gsLst>
                  <a:lin ang="5400000" scaled="0"/>
                </a:gradFill>
                <a:latin typeface="Segoe UI"/>
              </a:rPr>
              <a:t>800</a:t>
            </a:r>
          </a:p>
        </p:txBody>
      </p:sp>
      <p:sp>
        <p:nvSpPr>
          <p:cNvPr id="3" name="TextBox 2"/>
          <p:cNvSpPr txBox="1"/>
          <p:nvPr/>
        </p:nvSpPr>
        <p:spPr>
          <a:xfrm>
            <a:off x="5907003" y="207998"/>
            <a:ext cx="1626071" cy="634440"/>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solidFill>
                  <a:srgbClr val="00BCF2"/>
                </a:solidFill>
                <a:latin typeface="Segoe UI"/>
              </a:rPr>
              <a:t>PREVIEW</a:t>
            </a:r>
          </a:p>
        </p:txBody>
      </p:sp>
      <p:sp>
        <p:nvSpPr>
          <p:cNvPr id="23" name="Text Placeholder 2"/>
          <p:cNvSpPr txBox="1">
            <a:spLocks/>
          </p:cNvSpPr>
          <p:nvPr/>
        </p:nvSpPr>
        <p:spPr>
          <a:xfrm>
            <a:off x="358384" y="1237203"/>
            <a:ext cx="9475715" cy="306118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9724" indent="-349724" defTabSz="951304">
              <a:lnSpc>
                <a:spcPct val="100000"/>
              </a:lnSpc>
              <a:spcBef>
                <a:spcPts val="306"/>
              </a:spcBef>
            </a:pPr>
            <a:r>
              <a:rPr lang="en-US" sz="2000" dirty="0">
                <a:solidFill>
                  <a:srgbClr val="FFFFFF"/>
                </a:solidFill>
                <a:latin typeface="Segoe UI Light"/>
              </a:rPr>
              <a:t>Elastic databases in elastic database pools</a:t>
            </a:r>
          </a:p>
          <a:p>
            <a:pPr marL="349724" indent="-349724" defTabSz="951304">
              <a:lnSpc>
                <a:spcPct val="100000"/>
              </a:lnSpc>
              <a:spcBef>
                <a:spcPts val="306"/>
              </a:spcBef>
            </a:pPr>
            <a:r>
              <a:rPr lang="en-US" sz="2000" dirty="0">
                <a:solidFill>
                  <a:srgbClr val="FFFFFF"/>
                </a:solidFill>
                <a:latin typeface="Segoe UI Light"/>
              </a:rPr>
              <a:t>Pooled resources are used by many databases</a:t>
            </a:r>
          </a:p>
          <a:p>
            <a:pPr marL="349724" indent="-349724" defTabSz="951304">
              <a:lnSpc>
                <a:spcPct val="100000"/>
              </a:lnSpc>
              <a:spcBef>
                <a:spcPts val="306"/>
              </a:spcBef>
            </a:pPr>
            <a:r>
              <a:rPr lang="en-US" sz="2000" b="1" dirty="0">
                <a:solidFill>
                  <a:srgbClr val="47D8FF"/>
                </a:solidFill>
                <a:latin typeface="Segoe UI Light"/>
              </a:rPr>
              <a:t>Standard</a:t>
            </a:r>
            <a:r>
              <a:rPr lang="en-US" sz="2000" dirty="0">
                <a:solidFill>
                  <a:srgbClr val="FFFFFF"/>
                </a:solidFill>
                <a:latin typeface="Segoe UI Light"/>
              </a:rPr>
              <a:t> elastic pools provide 200–1,200* database throughput units (DTUs) for up to 100* databases</a:t>
            </a:r>
          </a:p>
          <a:p>
            <a:pPr marL="349724" indent="-349724" defTabSz="951304">
              <a:lnSpc>
                <a:spcPct val="100000"/>
              </a:lnSpc>
              <a:spcBef>
                <a:spcPts val="306"/>
              </a:spcBef>
            </a:pPr>
            <a:r>
              <a:rPr lang="en-US" sz="2000" b="1" dirty="0">
                <a:solidFill>
                  <a:srgbClr val="47D8FF"/>
                </a:solidFill>
                <a:latin typeface="Segoe UI Light"/>
              </a:rPr>
              <a:t>Elastic Standard </a:t>
            </a:r>
            <a:r>
              <a:rPr lang="en-US" sz="2000" dirty="0">
                <a:solidFill>
                  <a:srgbClr val="FFFFFF"/>
                </a:solidFill>
                <a:latin typeface="Segoe UI Light"/>
              </a:rPr>
              <a:t>databases can burst up to 100 DTUs (S3 level)</a:t>
            </a:r>
          </a:p>
          <a:p>
            <a:pPr marL="349724" indent="-349724" defTabSz="951304">
              <a:lnSpc>
                <a:spcPct val="100000"/>
              </a:lnSpc>
              <a:spcBef>
                <a:spcPts val="306"/>
              </a:spcBef>
            </a:pPr>
            <a:r>
              <a:rPr lang="en-US" sz="2000" dirty="0">
                <a:solidFill>
                  <a:srgbClr val="FFFFFF"/>
                </a:solidFill>
                <a:latin typeface="Segoe UI Light"/>
              </a:rPr>
              <a:t>Create/configure pools by using the portal, Azure PowerShell, REST APIs</a:t>
            </a:r>
          </a:p>
          <a:p>
            <a:pPr marL="349724" indent="-349724" defTabSz="951304">
              <a:lnSpc>
                <a:spcPct val="100000"/>
              </a:lnSpc>
              <a:spcBef>
                <a:spcPts val="306"/>
              </a:spcBef>
            </a:pPr>
            <a:r>
              <a:rPr lang="en-US" sz="2000" dirty="0">
                <a:solidFill>
                  <a:srgbClr val="FFFFFF"/>
                </a:solidFill>
                <a:latin typeface="Segoe UI Light"/>
              </a:rPr>
              <a:t>Move databases in/out by using the portal, Azure PowerShell, REST APIs, and T-SQL</a:t>
            </a:r>
          </a:p>
          <a:p>
            <a:pPr marL="349724" indent="-349724" defTabSz="951304">
              <a:lnSpc>
                <a:spcPct val="100000"/>
              </a:lnSpc>
              <a:spcBef>
                <a:spcPts val="306"/>
              </a:spcBef>
            </a:pPr>
            <a:r>
              <a:rPr lang="en-US" sz="2000" dirty="0">
                <a:solidFill>
                  <a:srgbClr val="FFFFFF"/>
                </a:solidFill>
                <a:latin typeface="Segoe UI Light"/>
              </a:rPr>
              <a:t>Databases remain online throughout</a:t>
            </a:r>
          </a:p>
          <a:p>
            <a:pPr marL="349724" indent="-349724" defTabSz="951304">
              <a:lnSpc>
                <a:spcPct val="100000"/>
              </a:lnSpc>
              <a:spcBef>
                <a:spcPts val="306"/>
              </a:spcBef>
            </a:pPr>
            <a:r>
              <a:rPr lang="en-US" sz="2000" dirty="0">
                <a:solidFill>
                  <a:srgbClr val="FFFFFF"/>
                </a:solidFill>
                <a:latin typeface="Segoe UI Light"/>
              </a:rPr>
              <a:t>Monitoring and alerting is available on both pools and databases  </a:t>
            </a:r>
          </a:p>
        </p:txBody>
      </p:sp>
      <p:sp>
        <p:nvSpPr>
          <p:cNvPr id="15" name="Rectangle 14"/>
          <p:cNvSpPr/>
          <p:nvPr/>
        </p:nvSpPr>
        <p:spPr>
          <a:xfrm>
            <a:off x="275482" y="6624750"/>
            <a:ext cx="9090845" cy="313772"/>
          </a:xfrm>
          <a:prstGeom prst="rect">
            <a:avLst/>
          </a:prstGeom>
        </p:spPr>
        <p:txBody>
          <a:bodyPr wrap="none">
            <a:spAutoFit/>
          </a:bodyPr>
          <a:lstStyle/>
          <a:p>
            <a:pPr defTabSz="932563"/>
            <a:r>
              <a:rPr lang="en-US" sz="1399" dirty="0">
                <a:solidFill>
                  <a:srgbClr val="FFFFFF"/>
                </a:solidFill>
                <a:latin typeface="Segoe UI"/>
              </a:rPr>
              <a:t>*Additional pricing tiers might be introduced, and the ranges and limits might be increased during the preview</a:t>
            </a:r>
          </a:p>
        </p:txBody>
      </p:sp>
      <p:grpSp>
        <p:nvGrpSpPr>
          <p:cNvPr id="7" name="Group 6"/>
          <p:cNvGrpSpPr/>
          <p:nvPr/>
        </p:nvGrpSpPr>
        <p:grpSpPr>
          <a:xfrm>
            <a:off x="4313509" y="5582052"/>
            <a:ext cx="1306557" cy="277075"/>
            <a:chOff x="4313237" y="5582348"/>
            <a:chExt cx="1306743" cy="277114"/>
          </a:xfrm>
        </p:grpSpPr>
        <p:grpSp>
          <p:nvGrpSpPr>
            <p:cNvPr id="2" name="Group 1"/>
            <p:cNvGrpSpPr/>
            <p:nvPr/>
          </p:nvGrpSpPr>
          <p:grpSpPr>
            <a:xfrm>
              <a:off x="4387586" y="5582348"/>
              <a:ext cx="602070" cy="223776"/>
              <a:chOff x="621719" y="4712770"/>
              <a:chExt cx="1904166" cy="707737"/>
            </a:xfrm>
          </p:grpSpPr>
          <p:sp>
            <p:nvSpPr>
              <p:cNvPr id="30" name="Can 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3" name="Can 3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 name="Can 3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5" name="Group 34"/>
            <p:cNvGrpSpPr/>
            <p:nvPr/>
          </p:nvGrpSpPr>
          <p:grpSpPr>
            <a:xfrm>
              <a:off x="4353433" y="5611941"/>
              <a:ext cx="602070" cy="223776"/>
              <a:chOff x="621719" y="4712770"/>
              <a:chExt cx="1904166" cy="707737"/>
            </a:xfrm>
          </p:grpSpPr>
          <p:sp>
            <p:nvSpPr>
              <p:cNvPr id="37" name="Can 3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8" name="Can 3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1" name="Can 4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2" name="Group 41"/>
            <p:cNvGrpSpPr/>
            <p:nvPr/>
          </p:nvGrpSpPr>
          <p:grpSpPr>
            <a:xfrm>
              <a:off x="4313237" y="5635686"/>
              <a:ext cx="602070" cy="223776"/>
              <a:chOff x="621719" y="4712770"/>
              <a:chExt cx="1904166" cy="707737"/>
            </a:xfrm>
          </p:grpSpPr>
          <p:sp>
            <p:nvSpPr>
              <p:cNvPr id="43" name="Can 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 name="Can 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 name="Can 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 name="Group 45"/>
            <p:cNvGrpSpPr/>
            <p:nvPr/>
          </p:nvGrpSpPr>
          <p:grpSpPr>
            <a:xfrm>
              <a:off x="5017910" y="5582348"/>
              <a:ext cx="602070" cy="223776"/>
              <a:chOff x="621719" y="4712770"/>
              <a:chExt cx="1904166" cy="707737"/>
            </a:xfrm>
          </p:grpSpPr>
          <p:sp>
            <p:nvSpPr>
              <p:cNvPr id="47" name="Can 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8" name="Can 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 name="Can 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0" name="Group 49"/>
            <p:cNvGrpSpPr/>
            <p:nvPr/>
          </p:nvGrpSpPr>
          <p:grpSpPr>
            <a:xfrm>
              <a:off x="4983757" y="5611941"/>
              <a:ext cx="602070" cy="223776"/>
              <a:chOff x="621719" y="4712770"/>
              <a:chExt cx="1904166" cy="707737"/>
            </a:xfrm>
          </p:grpSpPr>
          <p:sp>
            <p:nvSpPr>
              <p:cNvPr id="51" name="Can 5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 name="Can 5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3" name="Can 5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4" name="Group 53"/>
            <p:cNvGrpSpPr/>
            <p:nvPr/>
          </p:nvGrpSpPr>
          <p:grpSpPr>
            <a:xfrm>
              <a:off x="4943561" y="5635686"/>
              <a:ext cx="602070" cy="223776"/>
              <a:chOff x="621719" y="4712770"/>
              <a:chExt cx="1904166" cy="707737"/>
            </a:xfrm>
          </p:grpSpPr>
          <p:sp>
            <p:nvSpPr>
              <p:cNvPr id="55" name="Can 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6" name="Can 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 name="Can 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133" name="Group 132"/>
          <p:cNvGrpSpPr/>
          <p:nvPr/>
        </p:nvGrpSpPr>
        <p:grpSpPr>
          <a:xfrm>
            <a:off x="6294428" y="5577042"/>
            <a:ext cx="1306557" cy="277075"/>
            <a:chOff x="4313237" y="5582348"/>
            <a:chExt cx="1306743" cy="277114"/>
          </a:xfrm>
        </p:grpSpPr>
        <p:grpSp>
          <p:nvGrpSpPr>
            <p:cNvPr id="134" name="Group 133"/>
            <p:cNvGrpSpPr/>
            <p:nvPr/>
          </p:nvGrpSpPr>
          <p:grpSpPr>
            <a:xfrm>
              <a:off x="4387586" y="5582348"/>
              <a:ext cx="602070" cy="223776"/>
              <a:chOff x="621719" y="4712770"/>
              <a:chExt cx="1904166" cy="707737"/>
            </a:xfrm>
          </p:grpSpPr>
          <p:sp>
            <p:nvSpPr>
              <p:cNvPr id="155" name="Can 1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6" name="Can 1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7" name="Can 1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35" name="Group 134"/>
            <p:cNvGrpSpPr/>
            <p:nvPr/>
          </p:nvGrpSpPr>
          <p:grpSpPr>
            <a:xfrm>
              <a:off x="4353433" y="5611941"/>
              <a:ext cx="602070" cy="223776"/>
              <a:chOff x="621719" y="4712770"/>
              <a:chExt cx="1904166" cy="707737"/>
            </a:xfrm>
          </p:grpSpPr>
          <p:sp>
            <p:nvSpPr>
              <p:cNvPr id="152" name="Can 1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3" name="Can 1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4" name="Can 1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36" name="Group 135"/>
            <p:cNvGrpSpPr/>
            <p:nvPr/>
          </p:nvGrpSpPr>
          <p:grpSpPr>
            <a:xfrm>
              <a:off x="4313237" y="5635686"/>
              <a:ext cx="602070" cy="223776"/>
              <a:chOff x="621719" y="4712770"/>
              <a:chExt cx="1904166" cy="707737"/>
            </a:xfrm>
          </p:grpSpPr>
          <p:sp>
            <p:nvSpPr>
              <p:cNvPr id="149" name="Can 1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0" name="Can 1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51" name="Can 1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37" name="Group 136"/>
            <p:cNvGrpSpPr/>
            <p:nvPr/>
          </p:nvGrpSpPr>
          <p:grpSpPr>
            <a:xfrm>
              <a:off x="5017910" y="5582348"/>
              <a:ext cx="602070" cy="223776"/>
              <a:chOff x="621719" y="4712770"/>
              <a:chExt cx="1904166" cy="707737"/>
            </a:xfrm>
          </p:grpSpPr>
          <p:sp>
            <p:nvSpPr>
              <p:cNvPr id="146" name="Can 1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7" name="Can 1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8" name="Can 1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38" name="Group 137"/>
            <p:cNvGrpSpPr/>
            <p:nvPr/>
          </p:nvGrpSpPr>
          <p:grpSpPr>
            <a:xfrm>
              <a:off x="4983757" y="5611941"/>
              <a:ext cx="602070" cy="223776"/>
              <a:chOff x="621719" y="4712770"/>
              <a:chExt cx="1904166" cy="707737"/>
            </a:xfrm>
          </p:grpSpPr>
          <p:sp>
            <p:nvSpPr>
              <p:cNvPr id="143" name="Can 1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4" name="Can 1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5" name="Can 1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39" name="Group 138"/>
            <p:cNvGrpSpPr/>
            <p:nvPr/>
          </p:nvGrpSpPr>
          <p:grpSpPr>
            <a:xfrm>
              <a:off x="4943561" y="5635686"/>
              <a:ext cx="602070" cy="223776"/>
              <a:chOff x="621719" y="4712770"/>
              <a:chExt cx="1904166" cy="707737"/>
            </a:xfrm>
          </p:grpSpPr>
          <p:sp>
            <p:nvSpPr>
              <p:cNvPr id="140" name="Can 1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1" name="Can 1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42" name="Can 1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158" name="Group 157"/>
          <p:cNvGrpSpPr/>
          <p:nvPr/>
        </p:nvGrpSpPr>
        <p:grpSpPr>
          <a:xfrm>
            <a:off x="6294428" y="5353485"/>
            <a:ext cx="1306557" cy="277075"/>
            <a:chOff x="4313237" y="5582348"/>
            <a:chExt cx="1306743" cy="277114"/>
          </a:xfrm>
        </p:grpSpPr>
        <p:grpSp>
          <p:nvGrpSpPr>
            <p:cNvPr id="159" name="Group 158"/>
            <p:cNvGrpSpPr/>
            <p:nvPr/>
          </p:nvGrpSpPr>
          <p:grpSpPr>
            <a:xfrm>
              <a:off x="4387586" y="5582348"/>
              <a:ext cx="602070" cy="223776"/>
              <a:chOff x="621719" y="4712770"/>
              <a:chExt cx="1904166" cy="707737"/>
            </a:xfrm>
          </p:grpSpPr>
          <p:sp>
            <p:nvSpPr>
              <p:cNvPr id="180" name="Can 1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81" name="Can 1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82" name="Can 1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60" name="Group 159"/>
            <p:cNvGrpSpPr/>
            <p:nvPr/>
          </p:nvGrpSpPr>
          <p:grpSpPr>
            <a:xfrm>
              <a:off x="4353433" y="5611941"/>
              <a:ext cx="602070" cy="223776"/>
              <a:chOff x="621719" y="4712770"/>
              <a:chExt cx="1904166" cy="707737"/>
            </a:xfrm>
          </p:grpSpPr>
          <p:sp>
            <p:nvSpPr>
              <p:cNvPr id="177" name="Can 1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8" name="Can 1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9" name="Can 1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61" name="Group 160"/>
            <p:cNvGrpSpPr/>
            <p:nvPr/>
          </p:nvGrpSpPr>
          <p:grpSpPr>
            <a:xfrm>
              <a:off x="4313237" y="5635686"/>
              <a:ext cx="602070" cy="223776"/>
              <a:chOff x="621719" y="4712770"/>
              <a:chExt cx="1904166" cy="707737"/>
            </a:xfrm>
          </p:grpSpPr>
          <p:sp>
            <p:nvSpPr>
              <p:cNvPr id="174" name="Can 1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5" name="Can 1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6" name="Can 1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62" name="Group 161"/>
            <p:cNvGrpSpPr/>
            <p:nvPr/>
          </p:nvGrpSpPr>
          <p:grpSpPr>
            <a:xfrm>
              <a:off x="5017910" y="5582348"/>
              <a:ext cx="602070" cy="223776"/>
              <a:chOff x="621719" y="4712770"/>
              <a:chExt cx="1904166" cy="707737"/>
            </a:xfrm>
          </p:grpSpPr>
          <p:sp>
            <p:nvSpPr>
              <p:cNvPr id="171" name="Can 1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2" name="Can 1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3" name="Can 1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63" name="Group 162"/>
            <p:cNvGrpSpPr/>
            <p:nvPr/>
          </p:nvGrpSpPr>
          <p:grpSpPr>
            <a:xfrm>
              <a:off x="4983757" y="5611941"/>
              <a:ext cx="602070" cy="223776"/>
              <a:chOff x="621719" y="4712770"/>
              <a:chExt cx="1904166" cy="707737"/>
            </a:xfrm>
          </p:grpSpPr>
          <p:sp>
            <p:nvSpPr>
              <p:cNvPr id="168" name="Can 1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69" name="Can 1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70" name="Can 1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64" name="Group 163"/>
            <p:cNvGrpSpPr/>
            <p:nvPr/>
          </p:nvGrpSpPr>
          <p:grpSpPr>
            <a:xfrm>
              <a:off x="4943561" y="5635686"/>
              <a:ext cx="602070" cy="223776"/>
              <a:chOff x="621719" y="4712770"/>
              <a:chExt cx="1904166" cy="707737"/>
            </a:xfrm>
          </p:grpSpPr>
          <p:sp>
            <p:nvSpPr>
              <p:cNvPr id="165" name="Can 1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66" name="Can 1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67" name="Can 1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183" name="Group 182"/>
          <p:cNvGrpSpPr/>
          <p:nvPr/>
        </p:nvGrpSpPr>
        <p:grpSpPr>
          <a:xfrm>
            <a:off x="6294428" y="5119167"/>
            <a:ext cx="1306557" cy="277075"/>
            <a:chOff x="4313237" y="5582348"/>
            <a:chExt cx="1306743" cy="277114"/>
          </a:xfrm>
        </p:grpSpPr>
        <p:grpSp>
          <p:nvGrpSpPr>
            <p:cNvPr id="184" name="Group 183"/>
            <p:cNvGrpSpPr/>
            <p:nvPr/>
          </p:nvGrpSpPr>
          <p:grpSpPr>
            <a:xfrm>
              <a:off x="4387586" y="5582348"/>
              <a:ext cx="602070" cy="223776"/>
              <a:chOff x="621719" y="4712770"/>
              <a:chExt cx="1904166" cy="707737"/>
            </a:xfrm>
          </p:grpSpPr>
          <p:sp>
            <p:nvSpPr>
              <p:cNvPr id="205" name="Can 2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6" name="Can 2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7" name="Can 2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85" name="Group 184"/>
            <p:cNvGrpSpPr/>
            <p:nvPr/>
          </p:nvGrpSpPr>
          <p:grpSpPr>
            <a:xfrm>
              <a:off x="4353433" y="5611941"/>
              <a:ext cx="602070" cy="223776"/>
              <a:chOff x="621719" y="4712770"/>
              <a:chExt cx="1904166" cy="707737"/>
            </a:xfrm>
          </p:grpSpPr>
          <p:sp>
            <p:nvSpPr>
              <p:cNvPr id="202" name="Can 2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3" name="Can 2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4" name="Can 2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86" name="Group 185"/>
            <p:cNvGrpSpPr/>
            <p:nvPr/>
          </p:nvGrpSpPr>
          <p:grpSpPr>
            <a:xfrm>
              <a:off x="4313237" y="5635686"/>
              <a:ext cx="602070" cy="223776"/>
              <a:chOff x="621719" y="4712770"/>
              <a:chExt cx="1904166" cy="707737"/>
            </a:xfrm>
          </p:grpSpPr>
          <p:sp>
            <p:nvSpPr>
              <p:cNvPr id="199" name="Can 1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0" name="Can 1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01" name="Can 2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87" name="Group 186"/>
            <p:cNvGrpSpPr/>
            <p:nvPr/>
          </p:nvGrpSpPr>
          <p:grpSpPr>
            <a:xfrm>
              <a:off x="5017910" y="5582348"/>
              <a:ext cx="602070" cy="223776"/>
              <a:chOff x="621719" y="4712770"/>
              <a:chExt cx="1904166" cy="707737"/>
            </a:xfrm>
          </p:grpSpPr>
          <p:sp>
            <p:nvSpPr>
              <p:cNvPr id="196" name="Can 1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7" name="Can 1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8" name="Can 1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88" name="Group 187"/>
            <p:cNvGrpSpPr/>
            <p:nvPr/>
          </p:nvGrpSpPr>
          <p:grpSpPr>
            <a:xfrm>
              <a:off x="4983757" y="5611941"/>
              <a:ext cx="602070" cy="223776"/>
              <a:chOff x="621719" y="4712770"/>
              <a:chExt cx="1904166" cy="707737"/>
            </a:xfrm>
          </p:grpSpPr>
          <p:sp>
            <p:nvSpPr>
              <p:cNvPr id="193" name="Can 1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4" name="Can 1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5" name="Can 1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189" name="Group 188"/>
            <p:cNvGrpSpPr/>
            <p:nvPr/>
          </p:nvGrpSpPr>
          <p:grpSpPr>
            <a:xfrm>
              <a:off x="4943561" y="5635686"/>
              <a:ext cx="602070" cy="223776"/>
              <a:chOff x="621719" y="4712770"/>
              <a:chExt cx="1904166" cy="707737"/>
            </a:xfrm>
          </p:grpSpPr>
          <p:sp>
            <p:nvSpPr>
              <p:cNvPr id="190" name="Can 1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1" name="Can 1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192" name="Can 1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208" name="Group 207"/>
          <p:cNvGrpSpPr/>
          <p:nvPr/>
        </p:nvGrpSpPr>
        <p:grpSpPr>
          <a:xfrm>
            <a:off x="8351535" y="5577042"/>
            <a:ext cx="1306557" cy="277075"/>
            <a:chOff x="4313237" y="5582348"/>
            <a:chExt cx="1306743" cy="277114"/>
          </a:xfrm>
        </p:grpSpPr>
        <p:grpSp>
          <p:nvGrpSpPr>
            <p:cNvPr id="209" name="Group 208"/>
            <p:cNvGrpSpPr/>
            <p:nvPr/>
          </p:nvGrpSpPr>
          <p:grpSpPr>
            <a:xfrm>
              <a:off x="4387586" y="5582348"/>
              <a:ext cx="602070" cy="223776"/>
              <a:chOff x="621719" y="4712770"/>
              <a:chExt cx="1904166" cy="707737"/>
            </a:xfrm>
          </p:grpSpPr>
          <p:sp>
            <p:nvSpPr>
              <p:cNvPr id="230" name="Can 2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31" name="Can 2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32" name="Can 2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10" name="Group 209"/>
            <p:cNvGrpSpPr/>
            <p:nvPr/>
          </p:nvGrpSpPr>
          <p:grpSpPr>
            <a:xfrm>
              <a:off x="4353433" y="5611941"/>
              <a:ext cx="602070" cy="223776"/>
              <a:chOff x="621719" y="4712770"/>
              <a:chExt cx="1904166" cy="707737"/>
            </a:xfrm>
          </p:grpSpPr>
          <p:sp>
            <p:nvSpPr>
              <p:cNvPr id="227" name="Can 2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8" name="Can 2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9" name="Can 2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11" name="Group 210"/>
            <p:cNvGrpSpPr/>
            <p:nvPr/>
          </p:nvGrpSpPr>
          <p:grpSpPr>
            <a:xfrm>
              <a:off x="4313237" y="5635686"/>
              <a:ext cx="602070" cy="223776"/>
              <a:chOff x="621719" y="4712770"/>
              <a:chExt cx="1904166" cy="707737"/>
            </a:xfrm>
          </p:grpSpPr>
          <p:sp>
            <p:nvSpPr>
              <p:cNvPr id="224" name="Can 2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5" name="Can 2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6" name="Can 2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12" name="Group 211"/>
            <p:cNvGrpSpPr/>
            <p:nvPr/>
          </p:nvGrpSpPr>
          <p:grpSpPr>
            <a:xfrm>
              <a:off x="5017910" y="5582348"/>
              <a:ext cx="602070" cy="223776"/>
              <a:chOff x="621719" y="4712770"/>
              <a:chExt cx="1904166" cy="707737"/>
            </a:xfrm>
          </p:grpSpPr>
          <p:sp>
            <p:nvSpPr>
              <p:cNvPr id="221" name="Can 2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2" name="Can 2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3" name="Can 2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13" name="Group 212"/>
            <p:cNvGrpSpPr/>
            <p:nvPr/>
          </p:nvGrpSpPr>
          <p:grpSpPr>
            <a:xfrm>
              <a:off x="4983757" y="5611941"/>
              <a:ext cx="602070" cy="223776"/>
              <a:chOff x="621719" y="4712770"/>
              <a:chExt cx="1904166" cy="707737"/>
            </a:xfrm>
          </p:grpSpPr>
          <p:sp>
            <p:nvSpPr>
              <p:cNvPr id="218" name="Can 2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19" name="Can 2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20" name="Can 2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14" name="Group 213"/>
            <p:cNvGrpSpPr/>
            <p:nvPr/>
          </p:nvGrpSpPr>
          <p:grpSpPr>
            <a:xfrm>
              <a:off x="4943561" y="5635686"/>
              <a:ext cx="602070" cy="223776"/>
              <a:chOff x="621719" y="4712770"/>
              <a:chExt cx="1904166" cy="707737"/>
            </a:xfrm>
          </p:grpSpPr>
          <p:sp>
            <p:nvSpPr>
              <p:cNvPr id="215" name="Can 2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16" name="Can 2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17" name="Can 2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233" name="Group 232"/>
          <p:cNvGrpSpPr/>
          <p:nvPr/>
        </p:nvGrpSpPr>
        <p:grpSpPr>
          <a:xfrm>
            <a:off x="8351535" y="5353485"/>
            <a:ext cx="1306557" cy="277075"/>
            <a:chOff x="4313237" y="5582348"/>
            <a:chExt cx="1306743" cy="277114"/>
          </a:xfrm>
        </p:grpSpPr>
        <p:grpSp>
          <p:nvGrpSpPr>
            <p:cNvPr id="234" name="Group 233"/>
            <p:cNvGrpSpPr/>
            <p:nvPr/>
          </p:nvGrpSpPr>
          <p:grpSpPr>
            <a:xfrm>
              <a:off x="4387586" y="5582348"/>
              <a:ext cx="602070" cy="223776"/>
              <a:chOff x="621719" y="4712770"/>
              <a:chExt cx="1904166" cy="707737"/>
            </a:xfrm>
          </p:grpSpPr>
          <p:sp>
            <p:nvSpPr>
              <p:cNvPr id="255" name="Can 2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6" name="Can 2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7" name="Can 2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35" name="Group 234"/>
            <p:cNvGrpSpPr/>
            <p:nvPr/>
          </p:nvGrpSpPr>
          <p:grpSpPr>
            <a:xfrm>
              <a:off x="4353433" y="5611941"/>
              <a:ext cx="602070" cy="223776"/>
              <a:chOff x="621719" y="4712770"/>
              <a:chExt cx="1904166" cy="707737"/>
            </a:xfrm>
          </p:grpSpPr>
          <p:sp>
            <p:nvSpPr>
              <p:cNvPr id="252" name="Can 2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3" name="Can 2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4" name="Can 2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36" name="Group 235"/>
            <p:cNvGrpSpPr/>
            <p:nvPr/>
          </p:nvGrpSpPr>
          <p:grpSpPr>
            <a:xfrm>
              <a:off x="4313237" y="5635686"/>
              <a:ext cx="602070" cy="223776"/>
              <a:chOff x="621719" y="4712770"/>
              <a:chExt cx="1904166" cy="707737"/>
            </a:xfrm>
          </p:grpSpPr>
          <p:sp>
            <p:nvSpPr>
              <p:cNvPr id="249" name="Can 2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0" name="Can 2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51" name="Can 2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37" name="Group 236"/>
            <p:cNvGrpSpPr/>
            <p:nvPr/>
          </p:nvGrpSpPr>
          <p:grpSpPr>
            <a:xfrm>
              <a:off x="5017910" y="5582348"/>
              <a:ext cx="602070" cy="223776"/>
              <a:chOff x="621719" y="4712770"/>
              <a:chExt cx="1904166" cy="707737"/>
            </a:xfrm>
          </p:grpSpPr>
          <p:sp>
            <p:nvSpPr>
              <p:cNvPr id="246" name="Can 2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7" name="Can 2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8" name="Can 2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38" name="Group 237"/>
            <p:cNvGrpSpPr/>
            <p:nvPr/>
          </p:nvGrpSpPr>
          <p:grpSpPr>
            <a:xfrm>
              <a:off x="4983757" y="5611941"/>
              <a:ext cx="602070" cy="223776"/>
              <a:chOff x="621719" y="4712770"/>
              <a:chExt cx="1904166" cy="707737"/>
            </a:xfrm>
          </p:grpSpPr>
          <p:sp>
            <p:nvSpPr>
              <p:cNvPr id="243" name="Can 2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4" name="Can 2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5" name="Can 2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39" name="Group 238"/>
            <p:cNvGrpSpPr/>
            <p:nvPr/>
          </p:nvGrpSpPr>
          <p:grpSpPr>
            <a:xfrm>
              <a:off x="4943561" y="5635686"/>
              <a:ext cx="602070" cy="223776"/>
              <a:chOff x="621719" y="4712770"/>
              <a:chExt cx="1904166" cy="707737"/>
            </a:xfrm>
          </p:grpSpPr>
          <p:sp>
            <p:nvSpPr>
              <p:cNvPr id="240" name="Can 2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1" name="Can 2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42" name="Can 2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258" name="Group 257"/>
          <p:cNvGrpSpPr/>
          <p:nvPr/>
        </p:nvGrpSpPr>
        <p:grpSpPr>
          <a:xfrm>
            <a:off x="8351535" y="5119167"/>
            <a:ext cx="1306557" cy="277075"/>
            <a:chOff x="4313237" y="5582348"/>
            <a:chExt cx="1306743" cy="277114"/>
          </a:xfrm>
        </p:grpSpPr>
        <p:grpSp>
          <p:nvGrpSpPr>
            <p:cNvPr id="259" name="Group 258"/>
            <p:cNvGrpSpPr/>
            <p:nvPr/>
          </p:nvGrpSpPr>
          <p:grpSpPr>
            <a:xfrm>
              <a:off x="4387586" y="5582348"/>
              <a:ext cx="602070" cy="223776"/>
              <a:chOff x="621719" y="4712770"/>
              <a:chExt cx="1904166" cy="707737"/>
            </a:xfrm>
          </p:grpSpPr>
          <p:sp>
            <p:nvSpPr>
              <p:cNvPr id="280" name="Can 2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81" name="Can 2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82" name="Can 2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60" name="Group 259"/>
            <p:cNvGrpSpPr/>
            <p:nvPr/>
          </p:nvGrpSpPr>
          <p:grpSpPr>
            <a:xfrm>
              <a:off x="4353433" y="5611941"/>
              <a:ext cx="602070" cy="223776"/>
              <a:chOff x="621719" y="4712770"/>
              <a:chExt cx="1904166" cy="707737"/>
            </a:xfrm>
          </p:grpSpPr>
          <p:sp>
            <p:nvSpPr>
              <p:cNvPr id="277" name="Can 2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8" name="Can 2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9" name="Can 2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61" name="Group 260"/>
            <p:cNvGrpSpPr/>
            <p:nvPr/>
          </p:nvGrpSpPr>
          <p:grpSpPr>
            <a:xfrm>
              <a:off x="4313237" y="5635686"/>
              <a:ext cx="602070" cy="223776"/>
              <a:chOff x="621719" y="4712770"/>
              <a:chExt cx="1904166" cy="707737"/>
            </a:xfrm>
          </p:grpSpPr>
          <p:sp>
            <p:nvSpPr>
              <p:cNvPr id="274" name="Can 2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5" name="Can 2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6" name="Can 2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62" name="Group 261"/>
            <p:cNvGrpSpPr/>
            <p:nvPr/>
          </p:nvGrpSpPr>
          <p:grpSpPr>
            <a:xfrm>
              <a:off x="5017910" y="5582348"/>
              <a:ext cx="602070" cy="223776"/>
              <a:chOff x="621719" y="4712770"/>
              <a:chExt cx="1904166" cy="707737"/>
            </a:xfrm>
          </p:grpSpPr>
          <p:sp>
            <p:nvSpPr>
              <p:cNvPr id="271" name="Can 2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2" name="Can 2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3" name="Can 2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63" name="Group 262"/>
            <p:cNvGrpSpPr/>
            <p:nvPr/>
          </p:nvGrpSpPr>
          <p:grpSpPr>
            <a:xfrm>
              <a:off x="4983757" y="5611941"/>
              <a:ext cx="602070" cy="223776"/>
              <a:chOff x="621719" y="4712770"/>
              <a:chExt cx="1904166" cy="707737"/>
            </a:xfrm>
          </p:grpSpPr>
          <p:sp>
            <p:nvSpPr>
              <p:cNvPr id="268" name="Can 2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69" name="Can 2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70" name="Can 2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64" name="Group 263"/>
            <p:cNvGrpSpPr/>
            <p:nvPr/>
          </p:nvGrpSpPr>
          <p:grpSpPr>
            <a:xfrm>
              <a:off x="4943561" y="5635686"/>
              <a:ext cx="602070" cy="223776"/>
              <a:chOff x="621719" y="4712770"/>
              <a:chExt cx="1904166" cy="707737"/>
            </a:xfrm>
          </p:grpSpPr>
          <p:sp>
            <p:nvSpPr>
              <p:cNvPr id="265" name="Can 2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66" name="Can 2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67" name="Can 2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283" name="Group 282"/>
          <p:cNvGrpSpPr/>
          <p:nvPr/>
        </p:nvGrpSpPr>
        <p:grpSpPr>
          <a:xfrm>
            <a:off x="8351535" y="4895423"/>
            <a:ext cx="1306557" cy="277075"/>
            <a:chOff x="4313237" y="5582348"/>
            <a:chExt cx="1306743" cy="277114"/>
          </a:xfrm>
        </p:grpSpPr>
        <p:grpSp>
          <p:nvGrpSpPr>
            <p:cNvPr id="284" name="Group 283"/>
            <p:cNvGrpSpPr/>
            <p:nvPr/>
          </p:nvGrpSpPr>
          <p:grpSpPr>
            <a:xfrm>
              <a:off x="4387586" y="5582348"/>
              <a:ext cx="602070" cy="223776"/>
              <a:chOff x="621719" y="4712770"/>
              <a:chExt cx="1904166" cy="707737"/>
            </a:xfrm>
          </p:grpSpPr>
          <p:sp>
            <p:nvSpPr>
              <p:cNvPr id="305" name="Can 3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6" name="Can 3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7" name="Can 3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85" name="Group 284"/>
            <p:cNvGrpSpPr/>
            <p:nvPr/>
          </p:nvGrpSpPr>
          <p:grpSpPr>
            <a:xfrm>
              <a:off x="4353433" y="5611941"/>
              <a:ext cx="602070" cy="223776"/>
              <a:chOff x="621719" y="4712770"/>
              <a:chExt cx="1904166" cy="707737"/>
            </a:xfrm>
          </p:grpSpPr>
          <p:sp>
            <p:nvSpPr>
              <p:cNvPr id="302" name="Can 3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3" name="Can 3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4" name="Can 3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86" name="Group 285"/>
            <p:cNvGrpSpPr/>
            <p:nvPr/>
          </p:nvGrpSpPr>
          <p:grpSpPr>
            <a:xfrm>
              <a:off x="4313237" y="5635686"/>
              <a:ext cx="602070" cy="223776"/>
              <a:chOff x="621719" y="4712770"/>
              <a:chExt cx="1904166" cy="707737"/>
            </a:xfrm>
          </p:grpSpPr>
          <p:sp>
            <p:nvSpPr>
              <p:cNvPr id="299" name="Can 2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0" name="Can 2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01" name="Can 3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87" name="Group 286"/>
            <p:cNvGrpSpPr/>
            <p:nvPr/>
          </p:nvGrpSpPr>
          <p:grpSpPr>
            <a:xfrm>
              <a:off x="5017910" y="5582348"/>
              <a:ext cx="602070" cy="223776"/>
              <a:chOff x="621719" y="4712770"/>
              <a:chExt cx="1904166" cy="707737"/>
            </a:xfrm>
          </p:grpSpPr>
          <p:sp>
            <p:nvSpPr>
              <p:cNvPr id="296" name="Can 2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7" name="Can 2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8" name="Can 2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88" name="Group 287"/>
            <p:cNvGrpSpPr/>
            <p:nvPr/>
          </p:nvGrpSpPr>
          <p:grpSpPr>
            <a:xfrm>
              <a:off x="4983757" y="5611941"/>
              <a:ext cx="602070" cy="223776"/>
              <a:chOff x="621719" y="4712770"/>
              <a:chExt cx="1904166" cy="707737"/>
            </a:xfrm>
          </p:grpSpPr>
          <p:sp>
            <p:nvSpPr>
              <p:cNvPr id="293" name="Can 2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4" name="Can 2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5" name="Can 2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289" name="Group 288"/>
            <p:cNvGrpSpPr/>
            <p:nvPr/>
          </p:nvGrpSpPr>
          <p:grpSpPr>
            <a:xfrm>
              <a:off x="4943561" y="5635686"/>
              <a:ext cx="602070" cy="223776"/>
              <a:chOff x="621719" y="4712770"/>
              <a:chExt cx="1904166" cy="707737"/>
            </a:xfrm>
          </p:grpSpPr>
          <p:sp>
            <p:nvSpPr>
              <p:cNvPr id="290" name="Can 2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1" name="Can 2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292" name="Can 2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308" name="Group 307"/>
          <p:cNvGrpSpPr/>
          <p:nvPr/>
        </p:nvGrpSpPr>
        <p:grpSpPr>
          <a:xfrm>
            <a:off x="8351535" y="4667783"/>
            <a:ext cx="1306557" cy="277075"/>
            <a:chOff x="4313237" y="5582348"/>
            <a:chExt cx="1306743" cy="277114"/>
          </a:xfrm>
        </p:grpSpPr>
        <p:grpSp>
          <p:nvGrpSpPr>
            <p:cNvPr id="309" name="Group 308"/>
            <p:cNvGrpSpPr/>
            <p:nvPr/>
          </p:nvGrpSpPr>
          <p:grpSpPr>
            <a:xfrm>
              <a:off x="4387586" y="5582348"/>
              <a:ext cx="602070" cy="223776"/>
              <a:chOff x="621719" y="4712770"/>
              <a:chExt cx="1904166" cy="707737"/>
            </a:xfrm>
          </p:grpSpPr>
          <p:sp>
            <p:nvSpPr>
              <p:cNvPr id="330" name="Can 32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31" name="Can 33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32" name="Can 33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10" name="Group 309"/>
            <p:cNvGrpSpPr/>
            <p:nvPr/>
          </p:nvGrpSpPr>
          <p:grpSpPr>
            <a:xfrm>
              <a:off x="4353433" y="5611941"/>
              <a:ext cx="602070" cy="223776"/>
              <a:chOff x="621719" y="4712770"/>
              <a:chExt cx="1904166" cy="707737"/>
            </a:xfrm>
          </p:grpSpPr>
          <p:sp>
            <p:nvSpPr>
              <p:cNvPr id="327" name="Can 32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8" name="Can 32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9" name="Can 32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11" name="Group 310"/>
            <p:cNvGrpSpPr/>
            <p:nvPr/>
          </p:nvGrpSpPr>
          <p:grpSpPr>
            <a:xfrm>
              <a:off x="4313237" y="5635686"/>
              <a:ext cx="602070" cy="223776"/>
              <a:chOff x="621719" y="4712770"/>
              <a:chExt cx="1904166" cy="707737"/>
            </a:xfrm>
          </p:grpSpPr>
          <p:sp>
            <p:nvSpPr>
              <p:cNvPr id="324" name="Can 32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5" name="Can 32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6" name="Can 32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12" name="Group 311"/>
            <p:cNvGrpSpPr/>
            <p:nvPr/>
          </p:nvGrpSpPr>
          <p:grpSpPr>
            <a:xfrm>
              <a:off x="5017910" y="5582348"/>
              <a:ext cx="602070" cy="223776"/>
              <a:chOff x="621719" y="4712770"/>
              <a:chExt cx="1904166" cy="707737"/>
            </a:xfrm>
          </p:grpSpPr>
          <p:sp>
            <p:nvSpPr>
              <p:cNvPr id="321" name="Can 32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2" name="Can 32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3" name="Can 32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13" name="Group 312"/>
            <p:cNvGrpSpPr/>
            <p:nvPr/>
          </p:nvGrpSpPr>
          <p:grpSpPr>
            <a:xfrm>
              <a:off x="4983757" y="5611941"/>
              <a:ext cx="602070" cy="223776"/>
              <a:chOff x="621719" y="4712770"/>
              <a:chExt cx="1904166" cy="707737"/>
            </a:xfrm>
          </p:grpSpPr>
          <p:sp>
            <p:nvSpPr>
              <p:cNvPr id="318" name="Can 31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19" name="Can 31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20" name="Can 31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14" name="Group 313"/>
            <p:cNvGrpSpPr/>
            <p:nvPr/>
          </p:nvGrpSpPr>
          <p:grpSpPr>
            <a:xfrm>
              <a:off x="4943561" y="5635686"/>
              <a:ext cx="602070" cy="223776"/>
              <a:chOff x="621719" y="4712770"/>
              <a:chExt cx="1904166" cy="707737"/>
            </a:xfrm>
          </p:grpSpPr>
          <p:sp>
            <p:nvSpPr>
              <p:cNvPr id="315" name="Can 31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16" name="Can 31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17" name="Can 31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333" name="Group 332"/>
          <p:cNvGrpSpPr/>
          <p:nvPr/>
        </p:nvGrpSpPr>
        <p:grpSpPr>
          <a:xfrm>
            <a:off x="8351535" y="4439214"/>
            <a:ext cx="1306557" cy="277075"/>
            <a:chOff x="4313237" y="5582348"/>
            <a:chExt cx="1306743" cy="277114"/>
          </a:xfrm>
        </p:grpSpPr>
        <p:grpSp>
          <p:nvGrpSpPr>
            <p:cNvPr id="334" name="Group 333"/>
            <p:cNvGrpSpPr/>
            <p:nvPr/>
          </p:nvGrpSpPr>
          <p:grpSpPr>
            <a:xfrm>
              <a:off x="4387586" y="5582348"/>
              <a:ext cx="602070" cy="223776"/>
              <a:chOff x="621719" y="4712770"/>
              <a:chExt cx="1904166" cy="707737"/>
            </a:xfrm>
          </p:grpSpPr>
          <p:sp>
            <p:nvSpPr>
              <p:cNvPr id="355" name="Can 35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6" name="Can 35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7" name="Can 35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35" name="Group 334"/>
            <p:cNvGrpSpPr/>
            <p:nvPr/>
          </p:nvGrpSpPr>
          <p:grpSpPr>
            <a:xfrm>
              <a:off x="4353433" y="5611941"/>
              <a:ext cx="602070" cy="223776"/>
              <a:chOff x="621719" y="4712770"/>
              <a:chExt cx="1904166" cy="707737"/>
            </a:xfrm>
          </p:grpSpPr>
          <p:sp>
            <p:nvSpPr>
              <p:cNvPr id="352" name="Can 35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3" name="Can 35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4" name="Can 35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36" name="Group 335"/>
            <p:cNvGrpSpPr/>
            <p:nvPr/>
          </p:nvGrpSpPr>
          <p:grpSpPr>
            <a:xfrm>
              <a:off x="4313237" y="5635686"/>
              <a:ext cx="602070" cy="223776"/>
              <a:chOff x="621719" y="4712770"/>
              <a:chExt cx="1904166" cy="707737"/>
            </a:xfrm>
          </p:grpSpPr>
          <p:sp>
            <p:nvSpPr>
              <p:cNvPr id="349" name="Can 34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0" name="Can 34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51" name="Can 35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37" name="Group 336"/>
            <p:cNvGrpSpPr/>
            <p:nvPr/>
          </p:nvGrpSpPr>
          <p:grpSpPr>
            <a:xfrm>
              <a:off x="5017910" y="5582348"/>
              <a:ext cx="602070" cy="223776"/>
              <a:chOff x="621719" y="4712770"/>
              <a:chExt cx="1904166" cy="707737"/>
            </a:xfrm>
          </p:grpSpPr>
          <p:sp>
            <p:nvSpPr>
              <p:cNvPr id="346" name="Can 34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7" name="Can 34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8" name="Can 34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38" name="Group 337"/>
            <p:cNvGrpSpPr/>
            <p:nvPr/>
          </p:nvGrpSpPr>
          <p:grpSpPr>
            <a:xfrm>
              <a:off x="4983757" y="5611941"/>
              <a:ext cx="602070" cy="223776"/>
              <a:chOff x="621719" y="4712770"/>
              <a:chExt cx="1904166" cy="707737"/>
            </a:xfrm>
          </p:grpSpPr>
          <p:sp>
            <p:nvSpPr>
              <p:cNvPr id="343" name="Can 34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4" name="Can 34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5" name="Can 34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39" name="Group 338"/>
            <p:cNvGrpSpPr/>
            <p:nvPr/>
          </p:nvGrpSpPr>
          <p:grpSpPr>
            <a:xfrm>
              <a:off x="4943561" y="5635686"/>
              <a:ext cx="602070" cy="223776"/>
              <a:chOff x="621719" y="4712770"/>
              <a:chExt cx="1904166" cy="707737"/>
            </a:xfrm>
          </p:grpSpPr>
          <p:sp>
            <p:nvSpPr>
              <p:cNvPr id="340" name="Can 33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1" name="Can 34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42" name="Can 34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358" name="Group 357"/>
          <p:cNvGrpSpPr/>
          <p:nvPr/>
        </p:nvGrpSpPr>
        <p:grpSpPr>
          <a:xfrm>
            <a:off x="8351535" y="4221587"/>
            <a:ext cx="1306557" cy="277075"/>
            <a:chOff x="4313237" y="5582348"/>
            <a:chExt cx="1306743" cy="277114"/>
          </a:xfrm>
        </p:grpSpPr>
        <p:grpSp>
          <p:nvGrpSpPr>
            <p:cNvPr id="359" name="Group 358"/>
            <p:cNvGrpSpPr/>
            <p:nvPr/>
          </p:nvGrpSpPr>
          <p:grpSpPr>
            <a:xfrm>
              <a:off x="4387586" y="5582348"/>
              <a:ext cx="602070" cy="223776"/>
              <a:chOff x="621719" y="4712770"/>
              <a:chExt cx="1904166" cy="707737"/>
            </a:xfrm>
          </p:grpSpPr>
          <p:sp>
            <p:nvSpPr>
              <p:cNvPr id="380" name="Can 37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81" name="Can 38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82" name="Can 38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60" name="Group 359"/>
            <p:cNvGrpSpPr/>
            <p:nvPr/>
          </p:nvGrpSpPr>
          <p:grpSpPr>
            <a:xfrm>
              <a:off x="4353433" y="5611941"/>
              <a:ext cx="602070" cy="223776"/>
              <a:chOff x="621719" y="4712770"/>
              <a:chExt cx="1904166" cy="707737"/>
            </a:xfrm>
          </p:grpSpPr>
          <p:sp>
            <p:nvSpPr>
              <p:cNvPr id="377" name="Can 37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8" name="Can 37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9" name="Can 37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61" name="Group 360"/>
            <p:cNvGrpSpPr/>
            <p:nvPr/>
          </p:nvGrpSpPr>
          <p:grpSpPr>
            <a:xfrm>
              <a:off x="4313237" y="5635686"/>
              <a:ext cx="602070" cy="223776"/>
              <a:chOff x="621719" y="4712770"/>
              <a:chExt cx="1904166" cy="707737"/>
            </a:xfrm>
          </p:grpSpPr>
          <p:sp>
            <p:nvSpPr>
              <p:cNvPr id="374" name="Can 37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5" name="Can 37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6" name="Can 37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62" name="Group 361"/>
            <p:cNvGrpSpPr/>
            <p:nvPr/>
          </p:nvGrpSpPr>
          <p:grpSpPr>
            <a:xfrm>
              <a:off x="5017910" y="5582348"/>
              <a:ext cx="602070" cy="223776"/>
              <a:chOff x="621719" y="4712770"/>
              <a:chExt cx="1904166" cy="707737"/>
            </a:xfrm>
          </p:grpSpPr>
          <p:sp>
            <p:nvSpPr>
              <p:cNvPr id="371" name="Can 37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2" name="Can 37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3" name="Can 37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63" name="Group 362"/>
            <p:cNvGrpSpPr/>
            <p:nvPr/>
          </p:nvGrpSpPr>
          <p:grpSpPr>
            <a:xfrm>
              <a:off x="4983757" y="5611941"/>
              <a:ext cx="602070" cy="223776"/>
              <a:chOff x="621719" y="4712770"/>
              <a:chExt cx="1904166" cy="707737"/>
            </a:xfrm>
          </p:grpSpPr>
          <p:sp>
            <p:nvSpPr>
              <p:cNvPr id="368" name="Can 36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69" name="Can 36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70" name="Can 36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64" name="Group 363"/>
            <p:cNvGrpSpPr/>
            <p:nvPr/>
          </p:nvGrpSpPr>
          <p:grpSpPr>
            <a:xfrm>
              <a:off x="4943561" y="5635686"/>
              <a:ext cx="602070" cy="223776"/>
              <a:chOff x="621719" y="4712770"/>
              <a:chExt cx="1904166" cy="707737"/>
            </a:xfrm>
          </p:grpSpPr>
          <p:sp>
            <p:nvSpPr>
              <p:cNvPr id="365" name="Can 36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66" name="Can 36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67" name="Can 36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383" name="Group 382"/>
          <p:cNvGrpSpPr/>
          <p:nvPr/>
        </p:nvGrpSpPr>
        <p:grpSpPr>
          <a:xfrm>
            <a:off x="8351535" y="3987269"/>
            <a:ext cx="1306557" cy="277075"/>
            <a:chOff x="4313237" y="5582348"/>
            <a:chExt cx="1306743" cy="277114"/>
          </a:xfrm>
        </p:grpSpPr>
        <p:grpSp>
          <p:nvGrpSpPr>
            <p:cNvPr id="384" name="Group 383"/>
            <p:cNvGrpSpPr/>
            <p:nvPr/>
          </p:nvGrpSpPr>
          <p:grpSpPr>
            <a:xfrm>
              <a:off x="4387586" y="5582348"/>
              <a:ext cx="602070" cy="223776"/>
              <a:chOff x="621719" y="4712770"/>
              <a:chExt cx="1904166" cy="707737"/>
            </a:xfrm>
          </p:grpSpPr>
          <p:sp>
            <p:nvSpPr>
              <p:cNvPr id="405" name="Can 40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6" name="Can 40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7" name="Can 40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85" name="Group 384"/>
            <p:cNvGrpSpPr/>
            <p:nvPr/>
          </p:nvGrpSpPr>
          <p:grpSpPr>
            <a:xfrm>
              <a:off x="4353433" y="5611941"/>
              <a:ext cx="602070" cy="223776"/>
              <a:chOff x="621719" y="4712770"/>
              <a:chExt cx="1904166" cy="707737"/>
            </a:xfrm>
          </p:grpSpPr>
          <p:sp>
            <p:nvSpPr>
              <p:cNvPr id="402" name="Can 40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3" name="Can 40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4" name="Can 40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86" name="Group 385"/>
            <p:cNvGrpSpPr/>
            <p:nvPr/>
          </p:nvGrpSpPr>
          <p:grpSpPr>
            <a:xfrm>
              <a:off x="4313237" y="5635686"/>
              <a:ext cx="602070" cy="223776"/>
              <a:chOff x="621719" y="4712770"/>
              <a:chExt cx="1904166" cy="707737"/>
            </a:xfrm>
          </p:grpSpPr>
          <p:sp>
            <p:nvSpPr>
              <p:cNvPr id="399" name="Can 39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0" name="Can 39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01" name="Can 40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87" name="Group 386"/>
            <p:cNvGrpSpPr/>
            <p:nvPr/>
          </p:nvGrpSpPr>
          <p:grpSpPr>
            <a:xfrm>
              <a:off x="5017910" y="5582348"/>
              <a:ext cx="602070" cy="223776"/>
              <a:chOff x="621719" y="4712770"/>
              <a:chExt cx="1904166" cy="707737"/>
            </a:xfrm>
          </p:grpSpPr>
          <p:sp>
            <p:nvSpPr>
              <p:cNvPr id="396" name="Can 39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7" name="Can 39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8" name="Can 39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88" name="Group 387"/>
            <p:cNvGrpSpPr/>
            <p:nvPr/>
          </p:nvGrpSpPr>
          <p:grpSpPr>
            <a:xfrm>
              <a:off x="4983757" y="5611941"/>
              <a:ext cx="602070" cy="223776"/>
              <a:chOff x="621719" y="4712770"/>
              <a:chExt cx="1904166" cy="707737"/>
            </a:xfrm>
          </p:grpSpPr>
          <p:sp>
            <p:nvSpPr>
              <p:cNvPr id="393" name="Can 39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4" name="Can 39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5" name="Can 39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389" name="Group 388"/>
            <p:cNvGrpSpPr/>
            <p:nvPr/>
          </p:nvGrpSpPr>
          <p:grpSpPr>
            <a:xfrm>
              <a:off x="4943561" y="5635686"/>
              <a:ext cx="602070" cy="223776"/>
              <a:chOff x="621719" y="4712770"/>
              <a:chExt cx="1904166" cy="707737"/>
            </a:xfrm>
          </p:grpSpPr>
          <p:sp>
            <p:nvSpPr>
              <p:cNvPr id="390" name="Can 38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1" name="Can 39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392" name="Can 39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409" name="Group 408"/>
          <p:cNvGrpSpPr/>
          <p:nvPr/>
        </p:nvGrpSpPr>
        <p:grpSpPr>
          <a:xfrm>
            <a:off x="10340689" y="5577042"/>
            <a:ext cx="1306557" cy="277075"/>
            <a:chOff x="4313237" y="5582348"/>
            <a:chExt cx="1306743" cy="277114"/>
          </a:xfrm>
        </p:grpSpPr>
        <p:grpSp>
          <p:nvGrpSpPr>
            <p:cNvPr id="410" name="Group 409"/>
            <p:cNvGrpSpPr/>
            <p:nvPr/>
          </p:nvGrpSpPr>
          <p:grpSpPr>
            <a:xfrm>
              <a:off x="4387586" y="5582348"/>
              <a:ext cx="602070" cy="223776"/>
              <a:chOff x="621719" y="4712770"/>
              <a:chExt cx="1904166" cy="707737"/>
            </a:xfrm>
          </p:grpSpPr>
          <p:sp>
            <p:nvSpPr>
              <p:cNvPr id="431" name="Can 4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32" name="Can 4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33" name="Can 4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11" name="Group 410"/>
            <p:cNvGrpSpPr/>
            <p:nvPr/>
          </p:nvGrpSpPr>
          <p:grpSpPr>
            <a:xfrm>
              <a:off x="4353433" y="5611941"/>
              <a:ext cx="602070" cy="223776"/>
              <a:chOff x="621719" y="4712770"/>
              <a:chExt cx="1904166" cy="707737"/>
            </a:xfrm>
          </p:grpSpPr>
          <p:sp>
            <p:nvSpPr>
              <p:cNvPr id="428" name="Can 4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9" name="Can 4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30" name="Can 4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12" name="Group 411"/>
            <p:cNvGrpSpPr/>
            <p:nvPr/>
          </p:nvGrpSpPr>
          <p:grpSpPr>
            <a:xfrm>
              <a:off x="4313237" y="5635686"/>
              <a:ext cx="602070" cy="223776"/>
              <a:chOff x="621719" y="4712770"/>
              <a:chExt cx="1904166" cy="707737"/>
            </a:xfrm>
          </p:grpSpPr>
          <p:sp>
            <p:nvSpPr>
              <p:cNvPr id="425" name="Can 4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6" name="Can 4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7" name="Can 4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13" name="Group 412"/>
            <p:cNvGrpSpPr/>
            <p:nvPr/>
          </p:nvGrpSpPr>
          <p:grpSpPr>
            <a:xfrm>
              <a:off x="5017910" y="5582348"/>
              <a:ext cx="602070" cy="223776"/>
              <a:chOff x="621719" y="4712770"/>
              <a:chExt cx="1904166" cy="707737"/>
            </a:xfrm>
          </p:grpSpPr>
          <p:sp>
            <p:nvSpPr>
              <p:cNvPr id="422" name="Can 4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3" name="Can 4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4" name="Can 4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14" name="Group 413"/>
            <p:cNvGrpSpPr/>
            <p:nvPr/>
          </p:nvGrpSpPr>
          <p:grpSpPr>
            <a:xfrm>
              <a:off x="4983757" y="5611941"/>
              <a:ext cx="602070" cy="223776"/>
              <a:chOff x="621719" y="4712770"/>
              <a:chExt cx="1904166" cy="707737"/>
            </a:xfrm>
          </p:grpSpPr>
          <p:sp>
            <p:nvSpPr>
              <p:cNvPr id="419" name="Can 4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0" name="Can 4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21" name="Can 4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15" name="Group 414"/>
            <p:cNvGrpSpPr/>
            <p:nvPr/>
          </p:nvGrpSpPr>
          <p:grpSpPr>
            <a:xfrm>
              <a:off x="4943561" y="5635686"/>
              <a:ext cx="602070" cy="223776"/>
              <a:chOff x="621719" y="4712770"/>
              <a:chExt cx="1904166" cy="707737"/>
            </a:xfrm>
          </p:grpSpPr>
          <p:sp>
            <p:nvSpPr>
              <p:cNvPr id="416" name="Can 4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17" name="Can 4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18" name="Can 4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434" name="Group 433"/>
          <p:cNvGrpSpPr/>
          <p:nvPr/>
        </p:nvGrpSpPr>
        <p:grpSpPr>
          <a:xfrm>
            <a:off x="10340689" y="5353485"/>
            <a:ext cx="1306557" cy="277075"/>
            <a:chOff x="4313237" y="5582348"/>
            <a:chExt cx="1306743" cy="277114"/>
          </a:xfrm>
        </p:grpSpPr>
        <p:grpSp>
          <p:nvGrpSpPr>
            <p:cNvPr id="435" name="Group 434"/>
            <p:cNvGrpSpPr/>
            <p:nvPr/>
          </p:nvGrpSpPr>
          <p:grpSpPr>
            <a:xfrm>
              <a:off x="4387586" y="5582348"/>
              <a:ext cx="602070" cy="223776"/>
              <a:chOff x="621719" y="4712770"/>
              <a:chExt cx="1904166" cy="707737"/>
            </a:xfrm>
          </p:grpSpPr>
          <p:sp>
            <p:nvSpPr>
              <p:cNvPr id="456" name="Can 4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7" name="Can 4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8" name="Can 4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36" name="Group 435"/>
            <p:cNvGrpSpPr/>
            <p:nvPr/>
          </p:nvGrpSpPr>
          <p:grpSpPr>
            <a:xfrm>
              <a:off x="4353433" y="5611941"/>
              <a:ext cx="602070" cy="223776"/>
              <a:chOff x="621719" y="4712770"/>
              <a:chExt cx="1904166" cy="707737"/>
            </a:xfrm>
          </p:grpSpPr>
          <p:sp>
            <p:nvSpPr>
              <p:cNvPr id="453" name="Can 4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4" name="Can 4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5" name="Can 4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37" name="Group 436"/>
            <p:cNvGrpSpPr/>
            <p:nvPr/>
          </p:nvGrpSpPr>
          <p:grpSpPr>
            <a:xfrm>
              <a:off x="4313237" y="5635686"/>
              <a:ext cx="602070" cy="223776"/>
              <a:chOff x="621719" y="4712770"/>
              <a:chExt cx="1904166" cy="707737"/>
            </a:xfrm>
          </p:grpSpPr>
          <p:sp>
            <p:nvSpPr>
              <p:cNvPr id="450" name="Can 4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1" name="Can 4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52" name="Can 4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38" name="Group 437"/>
            <p:cNvGrpSpPr/>
            <p:nvPr/>
          </p:nvGrpSpPr>
          <p:grpSpPr>
            <a:xfrm>
              <a:off x="5017910" y="5582348"/>
              <a:ext cx="602070" cy="223776"/>
              <a:chOff x="621719" y="4712770"/>
              <a:chExt cx="1904166" cy="707737"/>
            </a:xfrm>
          </p:grpSpPr>
          <p:sp>
            <p:nvSpPr>
              <p:cNvPr id="447" name="Can 4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8" name="Can 4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9" name="Can 4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39" name="Group 438"/>
            <p:cNvGrpSpPr/>
            <p:nvPr/>
          </p:nvGrpSpPr>
          <p:grpSpPr>
            <a:xfrm>
              <a:off x="4983757" y="5611941"/>
              <a:ext cx="602070" cy="223776"/>
              <a:chOff x="621719" y="4712770"/>
              <a:chExt cx="1904166" cy="707737"/>
            </a:xfrm>
          </p:grpSpPr>
          <p:sp>
            <p:nvSpPr>
              <p:cNvPr id="444" name="Can 4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5" name="Can 4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6" name="Can 4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40" name="Group 439"/>
            <p:cNvGrpSpPr/>
            <p:nvPr/>
          </p:nvGrpSpPr>
          <p:grpSpPr>
            <a:xfrm>
              <a:off x="4943561" y="5635686"/>
              <a:ext cx="602070" cy="223776"/>
              <a:chOff x="621719" y="4712770"/>
              <a:chExt cx="1904166" cy="707737"/>
            </a:xfrm>
          </p:grpSpPr>
          <p:sp>
            <p:nvSpPr>
              <p:cNvPr id="441" name="Can 4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2" name="Can 4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43" name="Can 4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459" name="Group 458"/>
          <p:cNvGrpSpPr/>
          <p:nvPr/>
        </p:nvGrpSpPr>
        <p:grpSpPr>
          <a:xfrm>
            <a:off x="10340689" y="5119167"/>
            <a:ext cx="1306557" cy="277075"/>
            <a:chOff x="4313237" y="5582348"/>
            <a:chExt cx="1306743" cy="277114"/>
          </a:xfrm>
        </p:grpSpPr>
        <p:grpSp>
          <p:nvGrpSpPr>
            <p:cNvPr id="460" name="Group 459"/>
            <p:cNvGrpSpPr/>
            <p:nvPr/>
          </p:nvGrpSpPr>
          <p:grpSpPr>
            <a:xfrm>
              <a:off x="4387586" y="5582348"/>
              <a:ext cx="602070" cy="223776"/>
              <a:chOff x="621719" y="4712770"/>
              <a:chExt cx="1904166" cy="707737"/>
            </a:xfrm>
          </p:grpSpPr>
          <p:sp>
            <p:nvSpPr>
              <p:cNvPr id="481" name="Can 4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82" name="Can 4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83" name="Can 4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1" name="Group 460"/>
            <p:cNvGrpSpPr/>
            <p:nvPr/>
          </p:nvGrpSpPr>
          <p:grpSpPr>
            <a:xfrm>
              <a:off x="4353433" y="5611941"/>
              <a:ext cx="602070" cy="223776"/>
              <a:chOff x="621719" y="4712770"/>
              <a:chExt cx="1904166" cy="707737"/>
            </a:xfrm>
          </p:grpSpPr>
          <p:sp>
            <p:nvSpPr>
              <p:cNvPr id="478" name="Can 4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9" name="Can 4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80" name="Can 4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2" name="Group 461"/>
            <p:cNvGrpSpPr/>
            <p:nvPr/>
          </p:nvGrpSpPr>
          <p:grpSpPr>
            <a:xfrm>
              <a:off x="4313237" y="5635686"/>
              <a:ext cx="602070" cy="223776"/>
              <a:chOff x="621719" y="4712770"/>
              <a:chExt cx="1904166" cy="707737"/>
            </a:xfrm>
          </p:grpSpPr>
          <p:sp>
            <p:nvSpPr>
              <p:cNvPr id="475" name="Can 4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6" name="Can 4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7" name="Can 4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3" name="Group 462"/>
            <p:cNvGrpSpPr/>
            <p:nvPr/>
          </p:nvGrpSpPr>
          <p:grpSpPr>
            <a:xfrm>
              <a:off x="5017910" y="5582348"/>
              <a:ext cx="602070" cy="223776"/>
              <a:chOff x="621719" y="4712770"/>
              <a:chExt cx="1904166" cy="707737"/>
            </a:xfrm>
          </p:grpSpPr>
          <p:sp>
            <p:nvSpPr>
              <p:cNvPr id="472" name="Can 4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3" name="Can 4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4" name="Can 4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4" name="Group 463"/>
            <p:cNvGrpSpPr/>
            <p:nvPr/>
          </p:nvGrpSpPr>
          <p:grpSpPr>
            <a:xfrm>
              <a:off x="4983757" y="5611941"/>
              <a:ext cx="602070" cy="223776"/>
              <a:chOff x="621719" y="4712770"/>
              <a:chExt cx="1904166" cy="707737"/>
            </a:xfrm>
          </p:grpSpPr>
          <p:sp>
            <p:nvSpPr>
              <p:cNvPr id="469" name="Can 4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0" name="Can 4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71" name="Can 4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65" name="Group 464"/>
            <p:cNvGrpSpPr/>
            <p:nvPr/>
          </p:nvGrpSpPr>
          <p:grpSpPr>
            <a:xfrm>
              <a:off x="4943561" y="5635686"/>
              <a:ext cx="602070" cy="223776"/>
              <a:chOff x="621719" y="4712770"/>
              <a:chExt cx="1904166" cy="707737"/>
            </a:xfrm>
          </p:grpSpPr>
          <p:sp>
            <p:nvSpPr>
              <p:cNvPr id="466" name="Can 4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67" name="Can 4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68" name="Can 4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484" name="Group 483"/>
          <p:cNvGrpSpPr/>
          <p:nvPr/>
        </p:nvGrpSpPr>
        <p:grpSpPr>
          <a:xfrm>
            <a:off x="10340689" y="4895423"/>
            <a:ext cx="1306557" cy="277075"/>
            <a:chOff x="4313237" y="5582348"/>
            <a:chExt cx="1306743" cy="277114"/>
          </a:xfrm>
        </p:grpSpPr>
        <p:grpSp>
          <p:nvGrpSpPr>
            <p:cNvPr id="485" name="Group 484"/>
            <p:cNvGrpSpPr/>
            <p:nvPr/>
          </p:nvGrpSpPr>
          <p:grpSpPr>
            <a:xfrm>
              <a:off x="4387586" y="5582348"/>
              <a:ext cx="602070" cy="223776"/>
              <a:chOff x="621719" y="4712770"/>
              <a:chExt cx="1904166" cy="707737"/>
            </a:xfrm>
          </p:grpSpPr>
          <p:sp>
            <p:nvSpPr>
              <p:cNvPr id="506" name="Can 5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7" name="Can 5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8" name="Can 5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86" name="Group 485"/>
            <p:cNvGrpSpPr/>
            <p:nvPr/>
          </p:nvGrpSpPr>
          <p:grpSpPr>
            <a:xfrm>
              <a:off x="4353433" y="5611941"/>
              <a:ext cx="602070" cy="223776"/>
              <a:chOff x="621719" y="4712770"/>
              <a:chExt cx="1904166" cy="707737"/>
            </a:xfrm>
          </p:grpSpPr>
          <p:sp>
            <p:nvSpPr>
              <p:cNvPr id="503" name="Can 5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4" name="Can 5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5" name="Can 5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87" name="Group 486"/>
            <p:cNvGrpSpPr/>
            <p:nvPr/>
          </p:nvGrpSpPr>
          <p:grpSpPr>
            <a:xfrm>
              <a:off x="4313237" y="5635686"/>
              <a:ext cx="602070" cy="223776"/>
              <a:chOff x="621719" y="4712770"/>
              <a:chExt cx="1904166" cy="707737"/>
            </a:xfrm>
          </p:grpSpPr>
          <p:sp>
            <p:nvSpPr>
              <p:cNvPr id="500" name="Can 4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1" name="Can 5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02" name="Can 5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88" name="Group 487"/>
            <p:cNvGrpSpPr/>
            <p:nvPr/>
          </p:nvGrpSpPr>
          <p:grpSpPr>
            <a:xfrm>
              <a:off x="5017910" y="5582348"/>
              <a:ext cx="602070" cy="223776"/>
              <a:chOff x="621719" y="4712770"/>
              <a:chExt cx="1904166" cy="707737"/>
            </a:xfrm>
          </p:grpSpPr>
          <p:sp>
            <p:nvSpPr>
              <p:cNvPr id="497" name="Can 4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8" name="Can 4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9" name="Can 4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89" name="Group 488"/>
            <p:cNvGrpSpPr/>
            <p:nvPr/>
          </p:nvGrpSpPr>
          <p:grpSpPr>
            <a:xfrm>
              <a:off x="4983757" y="5611941"/>
              <a:ext cx="602070" cy="223776"/>
              <a:chOff x="621719" y="4712770"/>
              <a:chExt cx="1904166" cy="707737"/>
            </a:xfrm>
          </p:grpSpPr>
          <p:sp>
            <p:nvSpPr>
              <p:cNvPr id="494" name="Can 4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5" name="Can 4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6" name="Can 4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490" name="Group 489"/>
            <p:cNvGrpSpPr/>
            <p:nvPr/>
          </p:nvGrpSpPr>
          <p:grpSpPr>
            <a:xfrm>
              <a:off x="4943561" y="5635686"/>
              <a:ext cx="602070" cy="223776"/>
              <a:chOff x="621719" y="4712770"/>
              <a:chExt cx="1904166" cy="707737"/>
            </a:xfrm>
          </p:grpSpPr>
          <p:sp>
            <p:nvSpPr>
              <p:cNvPr id="491" name="Can 4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2" name="Can 4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493" name="Can 4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509" name="Group 508"/>
          <p:cNvGrpSpPr/>
          <p:nvPr/>
        </p:nvGrpSpPr>
        <p:grpSpPr>
          <a:xfrm>
            <a:off x="10340689" y="4667783"/>
            <a:ext cx="1306557" cy="277075"/>
            <a:chOff x="4313237" y="5582348"/>
            <a:chExt cx="1306743" cy="277114"/>
          </a:xfrm>
        </p:grpSpPr>
        <p:grpSp>
          <p:nvGrpSpPr>
            <p:cNvPr id="510" name="Group 509"/>
            <p:cNvGrpSpPr/>
            <p:nvPr/>
          </p:nvGrpSpPr>
          <p:grpSpPr>
            <a:xfrm>
              <a:off x="4387586" y="5582348"/>
              <a:ext cx="602070" cy="223776"/>
              <a:chOff x="621719" y="4712770"/>
              <a:chExt cx="1904166" cy="707737"/>
            </a:xfrm>
          </p:grpSpPr>
          <p:sp>
            <p:nvSpPr>
              <p:cNvPr id="531" name="Can 5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32" name="Can 5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33" name="Can 5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11" name="Group 510"/>
            <p:cNvGrpSpPr/>
            <p:nvPr/>
          </p:nvGrpSpPr>
          <p:grpSpPr>
            <a:xfrm>
              <a:off x="4353433" y="5611941"/>
              <a:ext cx="602070" cy="223776"/>
              <a:chOff x="621719" y="4712770"/>
              <a:chExt cx="1904166" cy="707737"/>
            </a:xfrm>
          </p:grpSpPr>
          <p:sp>
            <p:nvSpPr>
              <p:cNvPr id="528" name="Can 5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9" name="Can 5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30" name="Can 5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12" name="Group 511"/>
            <p:cNvGrpSpPr/>
            <p:nvPr/>
          </p:nvGrpSpPr>
          <p:grpSpPr>
            <a:xfrm>
              <a:off x="4313237" y="5635686"/>
              <a:ext cx="602070" cy="223776"/>
              <a:chOff x="621719" y="4712770"/>
              <a:chExt cx="1904166" cy="707737"/>
            </a:xfrm>
          </p:grpSpPr>
          <p:sp>
            <p:nvSpPr>
              <p:cNvPr id="525" name="Can 5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6" name="Can 5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7" name="Can 5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13" name="Group 512"/>
            <p:cNvGrpSpPr/>
            <p:nvPr/>
          </p:nvGrpSpPr>
          <p:grpSpPr>
            <a:xfrm>
              <a:off x="5017910" y="5582348"/>
              <a:ext cx="602070" cy="223776"/>
              <a:chOff x="621719" y="4712770"/>
              <a:chExt cx="1904166" cy="707737"/>
            </a:xfrm>
          </p:grpSpPr>
          <p:sp>
            <p:nvSpPr>
              <p:cNvPr id="522" name="Can 5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3" name="Can 5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4" name="Can 5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14" name="Group 513"/>
            <p:cNvGrpSpPr/>
            <p:nvPr/>
          </p:nvGrpSpPr>
          <p:grpSpPr>
            <a:xfrm>
              <a:off x="4983757" y="5611941"/>
              <a:ext cx="602070" cy="223776"/>
              <a:chOff x="621719" y="4712770"/>
              <a:chExt cx="1904166" cy="707737"/>
            </a:xfrm>
          </p:grpSpPr>
          <p:sp>
            <p:nvSpPr>
              <p:cNvPr id="519" name="Can 5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0" name="Can 5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21" name="Can 5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15" name="Group 514"/>
            <p:cNvGrpSpPr/>
            <p:nvPr/>
          </p:nvGrpSpPr>
          <p:grpSpPr>
            <a:xfrm>
              <a:off x="4943561" y="5635686"/>
              <a:ext cx="602070" cy="223776"/>
              <a:chOff x="621719" y="4712770"/>
              <a:chExt cx="1904166" cy="707737"/>
            </a:xfrm>
          </p:grpSpPr>
          <p:sp>
            <p:nvSpPr>
              <p:cNvPr id="516" name="Can 5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17" name="Can 5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18" name="Can 5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534" name="Group 533"/>
          <p:cNvGrpSpPr/>
          <p:nvPr/>
        </p:nvGrpSpPr>
        <p:grpSpPr>
          <a:xfrm>
            <a:off x="10340689" y="4439214"/>
            <a:ext cx="1306557" cy="277075"/>
            <a:chOff x="4313237" y="5582348"/>
            <a:chExt cx="1306743" cy="277114"/>
          </a:xfrm>
        </p:grpSpPr>
        <p:grpSp>
          <p:nvGrpSpPr>
            <p:cNvPr id="535" name="Group 534"/>
            <p:cNvGrpSpPr/>
            <p:nvPr/>
          </p:nvGrpSpPr>
          <p:grpSpPr>
            <a:xfrm>
              <a:off x="4387586" y="5582348"/>
              <a:ext cx="602070" cy="223776"/>
              <a:chOff x="621719" y="4712770"/>
              <a:chExt cx="1904166" cy="707737"/>
            </a:xfrm>
          </p:grpSpPr>
          <p:sp>
            <p:nvSpPr>
              <p:cNvPr id="556" name="Can 5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7" name="Can 5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8" name="Can 5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36" name="Group 535"/>
            <p:cNvGrpSpPr/>
            <p:nvPr/>
          </p:nvGrpSpPr>
          <p:grpSpPr>
            <a:xfrm>
              <a:off x="4353433" y="5611941"/>
              <a:ext cx="602070" cy="223776"/>
              <a:chOff x="621719" y="4712770"/>
              <a:chExt cx="1904166" cy="707737"/>
            </a:xfrm>
          </p:grpSpPr>
          <p:sp>
            <p:nvSpPr>
              <p:cNvPr id="553" name="Can 5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4" name="Can 5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5" name="Can 5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37" name="Group 536"/>
            <p:cNvGrpSpPr/>
            <p:nvPr/>
          </p:nvGrpSpPr>
          <p:grpSpPr>
            <a:xfrm>
              <a:off x="4313237" y="5635686"/>
              <a:ext cx="602070" cy="223776"/>
              <a:chOff x="621719" y="4712770"/>
              <a:chExt cx="1904166" cy="707737"/>
            </a:xfrm>
          </p:grpSpPr>
          <p:sp>
            <p:nvSpPr>
              <p:cNvPr id="550" name="Can 5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1" name="Can 5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52" name="Can 5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38" name="Group 537"/>
            <p:cNvGrpSpPr/>
            <p:nvPr/>
          </p:nvGrpSpPr>
          <p:grpSpPr>
            <a:xfrm>
              <a:off x="5017910" y="5582348"/>
              <a:ext cx="602070" cy="223776"/>
              <a:chOff x="621719" y="4712770"/>
              <a:chExt cx="1904166" cy="707737"/>
            </a:xfrm>
          </p:grpSpPr>
          <p:sp>
            <p:nvSpPr>
              <p:cNvPr id="547" name="Can 5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8" name="Can 5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9" name="Can 5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39" name="Group 538"/>
            <p:cNvGrpSpPr/>
            <p:nvPr/>
          </p:nvGrpSpPr>
          <p:grpSpPr>
            <a:xfrm>
              <a:off x="4983757" y="5611941"/>
              <a:ext cx="602070" cy="223776"/>
              <a:chOff x="621719" y="4712770"/>
              <a:chExt cx="1904166" cy="707737"/>
            </a:xfrm>
          </p:grpSpPr>
          <p:sp>
            <p:nvSpPr>
              <p:cNvPr id="544" name="Can 5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5" name="Can 5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6" name="Can 5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40" name="Group 539"/>
            <p:cNvGrpSpPr/>
            <p:nvPr/>
          </p:nvGrpSpPr>
          <p:grpSpPr>
            <a:xfrm>
              <a:off x="4943561" y="5635686"/>
              <a:ext cx="602070" cy="223776"/>
              <a:chOff x="621719" y="4712770"/>
              <a:chExt cx="1904166" cy="707737"/>
            </a:xfrm>
          </p:grpSpPr>
          <p:sp>
            <p:nvSpPr>
              <p:cNvPr id="541" name="Can 5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2" name="Can 5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43" name="Can 5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559" name="Group 558"/>
          <p:cNvGrpSpPr/>
          <p:nvPr/>
        </p:nvGrpSpPr>
        <p:grpSpPr>
          <a:xfrm>
            <a:off x="10340689" y="4221587"/>
            <a:ext cx="1306557" cy="277075"/>
            <a:chOff x="4313237" y="5582348"/>
            <a:chExt cx="1306743" cy="277114"/>
          </a:xfrm>
        </p:grpSpPr>
        <p:grpSp>
          <p:nvGrpSpPr>
            <p:cNvPr id="560" name="Group 559"/>
            <p:cNvGrpSpPr/>
            <p:nvPr/>
          </p:nvGrpSpPr>
          <p:grpSpPr>
            <a:xfrm>
              <a:off x="4387586" y="5582348"/>
              <a:ext cx="602070" cy="223776"/>
              <a:chOff x="621719" y="4712770"/>
              <a:chExt cx="1904166" cy="707737"/>
            </a:xfrm>
          </p:grpSpPr>
          <p:sp>
            <p:nvSpPr>
              <p:cNvPr id="581" name="Can 5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82" name="Can 5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83" name="Can 5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61" name="Group 560"/>
            <p:cNvGrpSpPr/>
            <p:nvPr/>
          </p:nvGrpSpPr>
          <p:grpSpPr>
            <a:xfrm>
              <a:off x="4353433" y="5611941"/>
              <a:ext cx="602070" cy="223776"/>
              <a:chOff x="621719" y="4712770"/>
              <a:chExt cx="1904166" cy="707737"/>
            </a:xfrm>
          </p:grpSpPr>
          <p:sp>
            <p:nvSpPr>
              <p:cNvPr id="578" name="Can 5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9" name="Can 5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80" name="Can 5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62" name="Group 561"/>
            <p:cNvGrpSpPr/>
            <p:nvPr/>
          </p:nvGrpSpPr>
          <p:grpSpPr>
            <a:xfrm>
              <a:off x="4313237" y="5635686"/>
              <a:ext cx="602070" cy="223776"/>
              <a:chOff x="621719" y="4712770"/>
              <a:chExt cx="1904166" cy="707737"/>
            </a:xfrm>
          </p:grpSpPr>
          <p:sp>
            <p:nvSpPr>
              <p:cNvPr id="575" name="Can 5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6" name="Can 5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7" name="Can 5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63" name="Group 562"/>
            <p:cNvGrpSpPr/>
            <p:nvPr/>
          </p:nvGrpSpPr>
          <p:grpSpPr>
            <a:xfrm>
              <a:off x="5017910" y="5582348"/>
              <a:ext cx="602070" cy="223776"/>
              <a:chOff x="621719" y="4712770"/>
              <a:chExt cx="1904166" cy="707737"/>
            </a:xfrm>
          </p:grpSpPr>
          <p:sp>
            <p:nvSpPr>
              <p:cNvPr id="572" name="Can 5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3" name="Can 5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4" name="Can 5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64" name="Group 563"/>
            <p:cNvGrpSpPr/>
            <p:nvPr/>
          </p:nvGrpSpPr>
          <p:grpSpPr>
            <a:xfrm>
              <a:off x="4983757" y="5611941"/>
              <a:ext cx="602070" cy="223776"/>
              <a:chOff x="621719" y="4712770"/>
              <a:chExt cx="1904166" cy="707737"/>
            </a:xfrm>
          </p:grpSpPr>
          <p:sp>
            <p:nvSpPr>
              <p:cNvPr id="569" name="Can 5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0" name="Can 5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71" name="Can 5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65" name="Group 564"/>
            <p:cNvGrpSpPr/>
            <p:nvPr/>
          </p:nvGrpSpPr>
          <p:grpSpPr>
            <a:xfrm>
              <a:off x="4943561" y="5635686"/>
              <a:ext cx="602070" cy="223776"/>
              <a:chOff x="621719" y="4712770"/>
              <a:chExt cx="1904166" cy="707737"/>
            </a:xfrm>
          </p:grpSpPr>
          <p:sp>
            <p:nvSpPr>
              <p:cNvPr id="566" name="Can 5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67" name="Can 5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68" name="Can 5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584" name="Group 583"/>
          <p:cNvGrpSpPr/>
          <p:nvPr/>
        </p:nvGrpSpPr>
        <p:grpSpPr>
          <a:xfrm>
            <a:off x="10340689" y="3987269"/>
            <a:ext cx="1306557" cy="277075"/>
            <a:chOff x="4313237" y="5582348"/>
            <a:chExt cx="1306743" cy="277114"/>
          </a:xfrm>
        </p:grpSpPr>
        <p:grpSp>
          <p:nvGrpSpPr>
            <p:cNvPr id="585" name="Group 584"/>
            <p:cNvGrpSpPr/>
            <p:nvPr/>
          </p:nvGrpSpPr>
          <p:grpSpPr>
            <a:xfrm>
              <a:off x="4387586" y="5582348"/>
              <a:ext cx="602070" cy="223776"/>
              <a:chOff x="621719" y="4712770"/>
              <a:chExt cx="1904166" cy="707737"/>
            </a:xfrm>
          </p:grpSpPr>
          <p:sp>
            <p:nvSpPr>
              <p:cNvPr id="606" name="Can 6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7" name="Can 6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8" name="Can 6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86" name="Group 585"/>
            <p:cNvGrpSpPr/>
            <p:nvPr/>
          </p:nvGrpSpPr>
          <p:grpSpPr>
            <a:xfrm>
              <a:off x="4353433" y="5611941"/>
              <a:ext cx="602070" cy="223776"/>
              <a:chOff x="621719" y="4712770"/>
              <a:chExt cx="1904166" cy="707737"/>
            </a:xfrm>
          </p:grpSpPr>
          <p:sp>
            <p:nvSpPr>
              <p:cNvPr id="603" name="Can 6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4" name="Can 6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5" name="Can 6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87" name="Group 586"/>
            <p:cNvGrpSpPr/>
            <p:nvPr/>
          </p:nvGrpSpPr>
          <p:grpSpPr>
            <a:xfrm>
              <a:off x="4313237" y="5635686"/>
              <a:ext cx="602070" cy="223776"/>
              <a:chOff x="621719" y="4712770"/>
              <a:chExt cx="1904166" cy="707737"/>
            </a:xfrm>
          </p:grpSpPr>
          <p:sp>
            <p:nvSpPr>
              <p:cNvPr id="600" name="Can 5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1" name="Can 6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02" name="Can 6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88" name="Group 587"/>
            <p:cNvGrpSpPr/>
            <p:nvPr/>
          </p:nvGrpSpPr>
          <p:grpSpPr>
            <a:xfrm>
              <a:off x="5017910" y="5582348"/>
              <a:ext cx="602070" cy="223776"/>
              <a:chOff x="621719" y="4712770"/>
              <a:chExt cx="1904166" cy="707737"/>
            </a:xfrm>
          </p:grpSpPr>
          <p:sp>
            <p:nvSpPr>
              <p:cNvPr id="597" name="Can 5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8" name="Can 5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9" name="Can 5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89" name="Group 588"/>
            <p:cNvGrpSpPr/>
            <p:nvPr/>
          </p:nvGrpSpPr>
          <p:grpSpPr>
            <a:xfrm>
              <a:off x="4983757" y="5611941"/>
              <a:ext cx="602070" cy="223776"/>
              <a:chOff x="621719" y="4712770"/>
              <a:chExt cx="1904166" cy="707737"/>
            </a:xfrm>
          </p:grpSpPr>
          <p:sp>
            <p:nvSpPr>
              <p:cNvPr id="594" name="Can 5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5" name="Can 5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6" name="Can 5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590" name="Group 589"/>
            <p:cNvGrpSpPr/>
            <p:nvPr/>
          </p:nvGrpSpPr>
          <p:grpSpPr>
            <a:xfrm>
              <a:off x="4943561" y="5635686"/>
              <a:ext cx="602070" cy="223776"/>
              <a:chOff x="621719" y="4712770"/>
              <a:chExt cx="1904166" cy="707737"/>
            </a:xfrm>
          </p:grpSpPr>
          <p:sp>
            <p:nvSpPr>
              <p:cNvPr id="591" name="Can 5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2" name="Can 5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593" name="Can 5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609" name="Group 608"/>
          <p:cNvGrpSpPr/>
          <p:nvPr/>
        </p:nvGrpSpPr>
        <p:grpSpPr>
          <a:xfrm>
            <a:off x="10340689" y="3748436"/>
            <a:ext cx="1306557" cy="277075"/>
            <a:chOff x="4313237" y="5582348"/>
            <a:chExt cx="1306743" cy="277114"/>
          </a:xfrm>
        </p:grpSpPr>
        <p:grpSp>
          <p:nvGrpSpPr>
            <p:cNvPr id="610" name="Group 609"/>
            <p:cNvGrpSpPr/>
            <p:nvPr/>
          </p:nvGrpSpPr>
          <p:grpSpPr>
            <a:xfrm>
              <a:off x="4387586" y="5582348"/>
              <a:ext cx="602070" cy="223776"/>
              <a:chOff x="621719" y="4712770"/>
              <a:chExt cx="1904166" cy="707737"/>
            </a:xfrm>
          </p:grpSpPr>
          <p:sp>
            <p:nvSpPr>
              <p:cNvPr id="631" name="Can 6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32" name="Can 6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33" name="Can 6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11" name="Group 610"/>
            <p:cNvGrpSpPr/>
            <p:nvPr/>
          </p:nvGrpSpPr>
          <p:grpSpPr>
            <a:xfrm>
              <a:off x="4353433" y="5611941"/>
              <a:ext cx="602070" cy="223776"/>
              <a:chOff x="621719" y="4712770"/>
              <a:chExt cx="1904166" cy="707737"/>
            </a:xfrm>
          </p:grpSpPr>
          <p:sp>
            <p:nvSpPr>
              <p:cNvPr id="628" name="Can 6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9" name="Can 6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30" name="Can 6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12" name="Group 611"/>
            <p:cNvGrpSpPr/>
            <p:nvPr/>
          </p:nvGrpSpPr>
          <p:grpSpPr>
            <a:xfrm>
              <a:off x="4313237" y="5635686"/>
              <a:ext cx="602070" cy="223776"/>
              <a:chOff x="621719" y="4712770"/>
              <a:chExt cx="1904166" cy="707737"/>
            </a:xfrm>
          </p:grpSpPr>
          <p:sp>
            <p:nvSpPr>
              <p:cNvPr id="625" name="Can 6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6" name="Can 6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7" name="Can 6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13" name="Group 612"/>
            <p:cNvGrpSpPr/>
            <p:nvPr/>
          </p:nvGrpSpPr>
          <p:grpSpPr>
            <a:xfrm>
              <a:off x="5017910" y="5582348"/>
              <a:ext cx="602070" cy="223776"/>
              <a:chOff x="621719" y="4712770"/>
              <a:chExt cx="1904166" cy="707737"/>
            </a:xfrm>
          </p:grpSpPr>
          <p:sp>
            <p:nvSpPr>
              <p:cNvPr id="622" name="Can 6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3" name="Can 6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4" name="Can 6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14" name="Group 613"/>
            <p:cNvGrpSpPr/>
            <p:nvPr/>
          </p:nvGrpSpPr>
          <p:grpSpPr>
            <a:xfrm>
              <a:off x="4983757" y="5611941"/>
              <a:ext cx="602070" cy="223776"/>
              <a:chOff x="621719" y="4712770"/>
              <a:chExt cx="1904166" cy="707737"/>
            </a:xfrm>
          </p:grpSpPr>
          <p:sp>
            <p:nvSpPr>
              <p:cNvPr id="619" name="Can 6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0" name="Can 6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21" name="Can 6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15" name="Group 614"/>
            <p:cNvGrpSpPr/>
            <p:nvPr/>
          </p:nvGrpSpPr>
          <p:grpSpPr>
            <a:xfrm>
              <a:off x="4943561" y="5635686"/>
              <a:ext cx="602070" cy="223776"/>
              <a:chOff x="621719" y="4712770"/>
              <a:chExt cx="1904166" cy="707737"/>
            </a:xfrm>
          </p:grpSpPr>
          <p:sp>
            <p:nvSpPr>
              <p:cNvPr id="616" name="Can 6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17" name="Can 6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18" name="Can 6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634" name="Group 633"/>
          <p:cNvGrpSpPr/>
          <p:nvPr/>
        </p:nvGrpSpPr>
        <p:grpSpPr>
          <a:xfrm>
            <a:off x="10340689" y="3514118"/>
            <a:ext cx="1306557" cy="277075"/>
            <a:chOff x="4313237" y="5582348"/>
            <a:chExt cx="1306743" cy="277114"/>
          </a:xfrm>
        </p:grpSpPr>
        <p:grpSp>
          <p:nvGrpSpPr>
            <p:cNvPr id="635" name="Group 634"/>
            <p:cNvGrpSpPr/>
            <p:nvPr/>
          </p:nvGrpSpPr>
          <p:grpSpPr>
            <a:xfrm>
              <a:off x="4387586" y="5582348"/>
              <a:ext cx="602070" cy="223776"/>
              <a:chOff x="621719" y="4712770"/>
              <a:chExt cx="1904166" cy="707737"/>
            </a:xfrm>
          </p:grpSpPr>
          <p:sp>
            <p:nvSpPr>
              <p:cNvPr id="656" name="Can 6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7" name="Can 6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8" name="Can 6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36" name="Group 635"/>
            <p:cNvGrpSpPr/>
            <p:nvPr/>
          </p:nvGrpSpPr>
          <p:grpSpPr>
            <a:xfrm>
              <a:off x="4353433" y="5611941"/>
              <a:ext cx="602070" cy="223776"/>
              <a:chOff x="621719" y="4712770"/>
              <a:chExt cx="1904166" cy="707737"/>
            </a:xfrm>
          </p:grpSpPr>
          <p:sp>
            <p:nvSpPr>
              <p:cNvPr id="653" name="Can 6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4" name="Can 6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5" name="Can 6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37" name="Group 636"/>
            <p:cNvGrpSpPr/>
            <p:nvPr/>
          </p:nvGrpSpPr>
          <p:grpSpPr>
            <a:xfrm>
              <a:off x="4313237" y="5635686"/>
              <a:ext cx="602070" cy="223776"/>
              <a:chOff x="621719" y="4712770"/>
              <a:chExt cx="1904166" cy="707737"/>
            </a:xfrm>
          </p:grpSpPr>
          <p:sp>
            <p:nvSpPr>
              <p:cNvPr id="650" name="Can 6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1" name="Can 6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52" name="Can 6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38" name="Group 637"/>
            <p:cNvGrpSpPr/>
            <p:nvPr/>
          </p:nvGrpSpPr>
          <p:grpSpPr>
            <a:xfrm>
              <a:off x="5017910" y="5582348"/>
              <a:ext cx="602070" cy="223776"/>
              <a:chOff x="621719" y="4712770"/>
              <a:chExt cx="1904166" cy="707737"/>
            </a:xfrm>
          </p:grpSpPr>
          <p:sp>
            <p:nvSpPr>
              <p:cNvPr id="647" name="Can 6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8" name="Can 6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9" name="Can 6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39" name="Group 638"/>
            <p:cNvGrpSpPr/>
            <p:nvPr/>
          </p:nvGrpSpPr>
          <p:grpSpPr>
            <a:xfrm>
              <a:off x="4983757" y="5611941"/>
              <a:ext cx="602070" cy="223776"/>
              <a:chOff x="621719" y="4712770"/>
              <a:chExt cx="1904166" cy="707737"/>
            </a:xfrm>
          </p:grpSpPr>
          <p:sp>
            <p:nvSpPr>
              <p:cNvPr id="644" name="Can 6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5" name="Can 6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6" name="Can 6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40" name="Group 639"/>
            <p:cNvGrpSpPr/>
            <p:nvPr/>
          </p:nvGrpSpPr>
          <p:grpSpPr>
            <a:xfrm>
              <a:off x="4943561" y="5635686"/>
              <a:ext cx="602070" cy="223776"/>
              <a:chOff x="621719" y="4712770"/>
              <a:chExt cx="1904166" cy="707737"/>
            </a:xfrm>
          </p:grpSpPr>
          <p:sp>
            <p:nvSpPr>
              <p:cNvPr id="641" name="Can 6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2" name="Can 6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43" name="Can 6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659" name="Group 658"/>
          <p:cNvGrpSpPr/>
          <p:nvPr/>
        </p:nvGrpSpPr>
        <p:grpSpPr>
          <a:xfrm>
            <a:off x="10340689" y="3296490"/>
            <a:ext cx="1306557" cy="277075"/>
            <a:chOff x="4313237" y="5582348"/>
            <a:chExt cx="1306743" cy="277114"/>
          </a:xfrm>
        </p:grpSpPr>
        <p:grpSp>
          <p:nvGrpSpPr>
            <p:cNvPr id="660" name="Group 659"/>
            <p:cNvGrpSpPr/>
            <p:nvPr/>
          </p:nvGrpSpPr>
          <p:grpSpPr>
            <a:xfrm>
              <a:off x="4387586" y="5582348"/>
              <a:ext cx="602070" cy="223776"/>
              <a:chOff x="621719" y="4712770"/>
              <a:chExt cx="1904166" cy="707737"/>
            </a:xfrm>
          </p:grpSpPr>
          <p:sp>
            <p:nvSpPr>
              <p:cNvPr id="681" name="Can 6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82" name="Can 6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83" name="Can 6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61" name="Group 660"/>
            <p:cNvGrpSpPr/>
            <p:nvPr/>
          </p:nvGrpSpPr>
          <p:grpSpPr>
            <a:xfrm>
              <a:off x="4353433" y="5611941"/>
              <a:ext cx="602070" cy="223776"/>
              <a:chOff x="621719" y="4712770"/>
              <a:chExt cx="1904166" cy="707737"/>
            </a:xfrm>
          </p:grpSpPr>
          <p:sp>
            <p:nvSpPr>
              <p:cNvPr id="678" name="Can 6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9" name="Can 6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80" name="Can 6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62" name="Group 661"/>
            <p:cNvGrpSpPr/>
            <p:nvPr/>
          </p:nvGrpSpPr>
          <p:grpSpPr>
            <a:xfrm>
              <a:off x="4313237" y="5635686"/>
              <a:ext cx="602070" cy="223776"/>
              <a:chOff x="621719" y="4712770"/>
              <a:chExt cx="1904166" cy="707737"/>
            </a:xfrm>
          </p:grpSpPr>
          <p:sp>
            <p:nvSpPr>
              <p:cNvPr id="675" name="Can 6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6" name="Can 6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7" name="Can 6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63" name="Group 662"/>
            <p:cNvGrpSpPr/>
            <p:nvPr/>
          </p:nvGrpSpPr>
          <p:grpSpPr>
            <a:xfrm>
              <a:off x="5017910" y="5582348"/>
              <a:ext cx="602070" cy="223776"/>
              <a:chOff x="621719" y="4712770"/>
              <a:chExt cx="1904166" cy="707737"/>
            </a:xfrm>
          </p:grpSpPr>
          <p:sp>
            <p:nvSpPr>
              <p:cNvPr id="672" name="Can 6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3" name="Can 6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4" name="Can 6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64" name="Group 663"/>
            <p:cNvGrpSpPr/>
            <p:nvPr/>
          </p:nvGrpSpPr>
          <p:grpSpPr>
            <a:xfrm>
              <a:off x="4983757" y="5611941"/>
              <a:ext cx="602070" cy="223776"/>
              <a:chOff x="621719" y="4712770"/>
              <a:chExt cx="1904166" cy="707737"/>
            </a:xfrm>
          </p:grpSpPr>
          <p:sp>
            <p:nvSpPr>
              <p:cNvPr id="669" name="Can 6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0" name="Can 6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71" name="Can 6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65" name="Group 664"/>
            <p:cNvGrpSpPr/>
            <p:nvPr/>
          </p:nvGrpSpPr>
          <p:grpSpPr>
            <a:xfrm>
              <a:off x="4943561" y="5635686"/>
              <a:ext cx="602070" cy="223776"/>
              <a:chOff x="621719" y="4712770"/>
              <a:chExt cx="1904166" cy="707737"/>
            </a:xfrm>
          </p:grpSpPr>
          <p:sp>
            <p:nvSpPr>
              <p:cNvPr id="666" name="Can 66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67" name="Can 66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68" name="Can 66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684" name="Group 683"/>
          <p:cNvGrpSpPr/>
          <p:nvPr/>
        </p:nvGrpSpPr>
        <p:grpSpPr>
          <a:xfrm>
            <a:off x="10340689" y="3062172"/>
            <a:ext cx="1306557" cy="277075"/>
            <a:chOff x="4313237" y="5582348"/>
            <a:chExt cx="1306743" cy="277114"/>
          </a:xfrm>
        </p:grpSpPr>
        <p:grpSp>
          <p:nvGrpSpPr>
            <p:cNvPr id="685" name="Group 684"/>
            <p:cNvGrpSpPr/>
            <p:nvPr/>
          </p:nvGrpSpPr>
          <p:grpSpPr>
            <a:xfrm>
              <a:off x="4387586" y="5582348"/>
              <a:ext cx="602070" cy="223776"/>
              <a:chOff x="621719" y="4712770"/>
              <a:chExt cx="1904166" cy="707737"/>
            </a:xfrm>
          </p:grpSpPr>
          <p:sp>
            <p:nvSpPr>
              <p:cNvPr id="706" name="Can 70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7" name="Can 70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8" name="Can 70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86" name="Group 685"/>
            <p:cNvGrpSpPr/>
            <p:nvPr/>
          </p:nvGrpSpPr>
          <p:grpSpPr>
            <a:xfrm>
              <a:off x="4353433" y="5611941"/>
              <a:ext cx="602070" cy="223776"/>
              <a:chOff x="621719" y="4712770"/>
              <a:chExt cx="1904166" cy="707737"/>
            </a:xfrm>
          </p:grpSpPr>
          <p:sp>
            <p:nvSpPr>
              <p:cNvPr id="703" name="Can 70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4" name="Can 70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5" name="Can 70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87" name="Group 686"/>
            <p:cNvGrpSpPr/>
            <p:nvPr/>
          </p:nvGrpSpPr>
          <p:grpSpPr>
            <a:xfrm>
              <a:off x="4313237" y="5635686"/>
              <a:ext cx="602070" cy="223776"/>
              <a:chOff x="621719" y="4712770"/>
              <a:chExt cx="1904166" cy="707737"/>
            </a:xfrm>
          </p:grpSpPr>
          <p:sp>
            <p:nvSpPr>
              <p:cNvPr id="700" name="Can 69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1" name="Can 70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02" name="Can 70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88" name="Group 687"/>
            <p:cNvGrpSpPr/>
            <p:nvPr/>
          </p:nvGrpSpPr>
          <p:grpSpPr>
            <a:xfrm>
              <a:off x="5017910" y="5582348"/>
              <a:ext cx="602070" cy="223776"/>
              <a:chOff x="621719" y="4712770"/>
              <a:chExt cx="1904166" cy="707737"/>
            </a:xfrm>
          </p:grpSpPr>
          <p:sp>
            <p:nvSpPr>
              <p:cNvPr id="697" name="Can 69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8" name="Can 69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9" name="Can 69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89" name="Group 688"/>
            <p:cNvGrpSpPr/>
            <p:nvPr/>
          </p:nvGrpSpPr>
          <p:grpSpPr>
            <a:xfrm>
              <a:off x="4983757" y="5611941"/>
              <a:ext cx="602070" cy="223776"/>
              <a:chOff x="621719" y="4712770"/>
              <a:chExt cx="1904166" cy="707737"/>
            </a:xfrm>
          </p:grpSpPr>
          <p:sp>
            <p:nvSpPr>
              <p:cNvPr id="694" name="Can 69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5" name="Can 69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6" name="Can 69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690" name="Group 689"/>
            <p:cNvGrpSpPr/>
            <p:nvPr/>
          </p:nvGrpSpPr>
          <p:grpSpPr>
            <a:xfrm>
              <a:off x="4943561" y="5635686"/>
              <a:ext cx="602070" cy="223776"/>
              <a:chOff x="621719" y="4712770"/>
              <a:chExt cx="1904166" cy="707737"/>
            </a:xfrm>
          </p:grpSpPr>
          <p:sp>
            <p:nvSpPr>
              <p:cNvPr id="691" name="Can 69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2" name="Can 69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693" name="Can 69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709" name="Group 708"/>
          <p:cNvGrpSpPr/>
          <p:nvPr/>
        </p:nvGrpSpPr>
        <p:grpSpPr>
          <a:xfrm>
            <a:off x="10340689" y="2830417"/>
            <a:ext cx="1306557" cy="277075"/>
            <a:chOff x="4313237" y="5582348"/>
            <a:chExt cx="1306743" cy="277114"/>
          </a:xfrm>
        </p:grpSpPr>
        <p:grpSp>
          <p:nvGrpSpPr>
            <p:cNvPr id="710" name="Group 709"/>
            <p:cNvGrpSpPr/>
            <p:nvPr/>
          </p:nvGrpSpPr>
          <p:grpSpPr>
            <a:xfrm>
              <a:off x="4387586" y="5582348"/>
              <a:ext cx="602070" cy="223776"/>
              <a:chOff x="621719" y="4712770"/>
              <a:chExt cx="1904166" cy="707737"/>
            </a:xfrm>
          </p:grpSpPr>
          <p:sp>
            <p:nvSpPr>
              <p:cNvPr id="731" name="Can 73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32" name="Can 73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33" name="Can 73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11" name="Group 710"/>
            <p:cNvGrpSpPr/>
            <p:nvPr/>
          </p:nvGrpSpPr>
          <p:grpSpPr>
            <a:xfrm>
              <a:off x="4353433" y="5611941"/>
              <a:ext cx="602070" cy="223776"/>
              <a:chOff x="621719" y="4712770"/>
              <a:chExt cx="1904166" cy="707737"/>
            </a:xfrm>
          </p:grpSpPr>
          <p:sp>
            <p:nvSpPr>
              <p:cNvPr id="728" name="Can 72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9" name="Can 72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30" name="Can 72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12" name="Group 711"/>
            <p:cNvGrpSpPr/>
            <p:nvPr/>
          </p:nvGrpSpPr>
          <p:grpSpPr>
            <a:xfrm>
              <a:off x="4313237" y="5635686"/>
              <a:ext cx="602070" cy="223776"/>
              <a:chOff x="621719" y="4712770"/>
              <a:chExt cx="1904166" cy="707737"/>
            </a:xfrm>
          </p:grpSpPr>
          <p:sp>
            <p:nvSpPr>
              <p:cNvPr id="725" name="Can 72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6" name="Can 72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7" name="Can 72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13" name="Group 712"/>
            <p:cNvGrpSpPr/>
            <p:nvPr/>
          </p:nvGrpSpPr>
          <p:grpSpPr>
            <a:xfrm>
              <a:off x="5017910" y="5582348"/>
              <a:ext cx="602070" cy="223776"/>
              <a:chOff x="621719" y="4712770"/>
              <a:chExt cx="1904166" cy="707737"/>
            </a:xfrm>
          </p:grpSpPr>
          <p:sp>
            <p:nvSpPr>
              <p:cNvPr id="722" name="Can 72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3" name="Can 72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4" name="Can 72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14" name="Group 713"/>
            <p:cNvGrpSpPr/>
            <p:nvPr/>
          </p:nvGrpSpPr>
          <p:grpSpPr>
            <a:xfrm>
              <a:off x="4983757" y="5611941"/>
              <a:ext cx="602070" cy="223776"/>
              <a:chOff x="621719" y="4712770"/>
              <a:chExt cx="1904166" cy="707737"/>
            </a:xfrm>
          </p:grpSpPr>
          <p:sp>
            <p:nvSpPr>
              <p:cNvPr id="719" name="Can 71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0" name="Can 71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21" name="Can 72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15" name="Group 714"/>
            <p:cNvGrpSpPr/>
            <p:nvPr/>
          </p:nvGrpSpPr>
          <p:grpSpPr>
            <a:xfrm>
              <a:off x="4943561" y="5635686"/>
              <a:ext cx="602070" cy="223776"/>
              <a:chOff x="621719" y="4712770"/>
              <a:chExt cx="1904166" cy="707737"/>
            </a:xfrm>
          </p:grpSpPr>
          <p:sp>
            <p:nvSpPr>
              <p:cNvPr id="716" name="Can 71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17" name="Can 71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18" name="Can 71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grpSp>
        <p:nvGrpSpPr>
          <p:cNvPr id="734" name="Group 733"/>
          <p:cNvGrpSpPr/>
          <p:nvPr/>
        </p:nvGrpSpPr>
        <p:grpSpPr>
          <a:xfrm>
            <a:off x="10340689" y="2609545"/>
            <a:ext cx="1306557" cy="277075"/>
            <a:chOff x="4313237" y="5582348"/>
            <a:chExt cx="1306743" cy="277114"/>
          </a:xfrm>
        </p:grpSpPr>
        <p:grpSp>
          <p:nvGrpSpPr>
            <p:cNvPr id="735" name="Group 734"/>
            <p:cNvGrpSpPr/>
            <p:nvPr/>
          </p:nvGrpSpPr>
          <p:grpSpPr>
            <a:xfrm>
              <a:off x="4387586" y="5582348"/>
              <a:ext cx="602070" cy="223776"/>
              <a:chOff x="621719" y="4712770"/>
              <a:chExt cx="1904166" cy="707737"/>
            </a:xfrm>
          </p:grpSpPr>
          <p:sp>
            <p:nvSpPr>
              <p:cNvPr id="756" name="Can 755"/>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7" name="Can 756"/>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8" name="Can 757"/>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36" name="Group 735"/>
            <p:cNvGrpSpPr/>
            <p:nvPr/>
          </p:nvGrpSpPr>
          <p:grpSpPr>
            <a:xfrm>
              <a:off x="4353433" y="5611941"/>
              <a:ext cx="602070" cy="223776"/>
              <a:chOff x="621719" y="4712770"/>
              <a:chExt cx="1904166" cy="707737"/>
            </a:xfrm>
          </p:grpSpPr>
          <p:sp>
            <p:nvSpPr>
              <p:cNvPr id="753" name="Can 752"/>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4" name="Can 753"/>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5" name="Can 754"/>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37" name="Group 736"/>
            <p:cNvGrpSpPr/>
            <p:nvPr/>
          </p:nvGrpSpPr>
          <p:grpSpPr>
            <a:xfrm>
              <a:off x="4313237" y="5635686"/>
              <a:ext cx="602070" cy="223776"/>
              <a:chOff x="621719" y="4712770"/>
              <a:chExt cx="1904166" cy="707737"/>
            </a:xfrm>
          </p:grpSpPr>
          <p:sp>
            <p:nvSpPr>
              <p:cNvPr id="750" name="Can 749"/>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1" name="Can 750"/>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52" name="Can 751"/>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38" name="Group 737"/>
            <p:cNvGrpSpPr/>
            <p:nvPr/>
          </p:nvGrpSpPr>
          <p:grpSpPr>
            <a:xfrm>
              <a:off x="5017910" y="5582348"/>
              <a:ext cx="602070" cy="223776"/>
              <a:chOff x="621719" y="4712770"/>
              <a:chExt cx="1904166" cy="707737"/>
            </a:xfrm>
          </p:grpSpPr>
          <p:sp>
            <p:nvSpPr>
              <p:cNvPr id="747" name="Can 746"/>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8" name="Can 747"/>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9" name="Can 748"/>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39" name="Group 738"/>
            <p:cNvGrpSpPr/>
            <p:nvPr/>
          </p:nvGrpSpPr>
          <p:grpSpPr>
            <a:xfrm>
              <a:off x="4983757" y="5611941"/>
              <a:ext cx="602070" cy="223776"/>
              <a:chOff x="621719" y="4712770"/>
              <a:chExt cx="1904166" cy="707737"/>
            </a:xfrm>
          </p:grpSpPr>
          <p:sp>
            <p:nvSpPr>
              <p:cNvPr id="744" name="Can 74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5" name="Can 74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6" name="Can 74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40" name="Group 739"/>
            <p:cNvGrpSpPr/>
            <p:nvPr/>
          </p:nvGrpSpPr>
          <p:grpSpPr>
            <a:xfrm>
              <a:off x="4943561" y="5635686"/>
              <a:ext cx="602070" cy="223776"/>
              <a:chOff x="621719" y="4712770"/>
              <a:chExt cx="1904166" cy="707737"/>
            </a:xfrm>
          </p:grpSpPr>
          <p:sp>
            <p:nvSpPr>
              <p:cNvPr id="741" name="Can 74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2" name="Can 74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43" name="Can 74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sp>
        <p:nvSpPr>
          <p:cNvPr id="13" name="Rectangle 12"/>
          <p:cNvSpPr/>
          <p:nvPr/>
        </p:nvSpPr>
        <p:spPr>
          <a:xfrm>
            <a:off x="781183" y="5525438"/>
            <a:ext cx="3197044" cy="376684"/>
          </a:xfrm>
          <a:prstGeom prst="rect">
            <a:avLst/>
          </a:prstGeom>
        </p:spPr>
        <p:txBody>
          <a:bodyPr wrap="none">
            <a:spAutoFit/>
          </a:bodyPr>
          <a:lstStyle/>
          <a:p>
            <a:pPr algn="r" defTabSz="932563"/>
            <a:r>
              <a:rPr lang="en-US" dirty="0">
                <a:solidFill>
                  <a:srgbClr val="FFFFFF"/>
                </a:solidFill>
                <a:latin typeface="Segoe UI"/>
              </a:rPr>
              <a:t>Max per-database burst level</a:t>
            </a:r>
          </a:p>
        </p:txBody>
      </p:sp>
      <p:grpSp>
        <p:nvGrpSpPr>
          <p:cNvPr id="762" name="Group 761"/>
          <p:cNvGrpSpPr/>
          <p:nvPr/>
        </p:nvGrpSpPr>
        <p:grpSpPr>
          <a:xfrm>
            <a:off x="10339278" y="2390521"/>
            <a:ext cx="1306557" cy="277075"/>
            <a:chOff x="4313237" y="5582348"/>
            <a:chExt cx="1306743" cy="277114"/>
          </a:xfrm>
        </p:grpSpPr>
        <p:grpSp>
          <p:nvGrpSpPr>
            <p:cNvPr id="763" name="Group 762"/>
            <p:cNvGrpSpPr/>
            <p:nvPr/>
          </p:nvGrpSpPr>
          <p:grpSpPr>
            <a:xfrm>
              <a:off x="4387586" y="5582348"/>
              <a:ext cx="602070" cy="223776"/>
              <a:chOff x="621719" y="4712770"/>
              <a:chExt cx="1904166" cy="707737"/>
            </a:xfrm>
          </p:grpSpPr>
          <p:sp>
            <p:nvSpPr>
              <p:cNvPr id="784" name="Can 783"/>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85" name="Can 784"/>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86" name="Can 785"/>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64" name="Group 763"/>
            <p:cNvGrpSpPr/>
            <p:nvPr/>
          </p:nvGrpSpPr>
          <p:grpSpPr>
            <a:xfrm>
              <a:off x="4353433" y="5611941"/>
              <a:ext cx="602070" cy="223776"/>
              <a:chOff x="621719" y="4712770"/>
              <a:chExt cx="1904166" cy="707737"/>
            </a:xfrm>
          </p:grpSpPr>
          <p:sp>
            <p:nvSpPr>
              <p:cNvPr id="781" name="Can 780"/>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82" name="Can 781"/>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83" name="Can 782"/>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65" name="Group 764"/>
            <p:cNvGrpSpPr/>
            <p:nvPr/>
          </p:nvGrpSpPr>
          <p:grpSpPr>
            <a:xfrm>
              <a:off x="4313237" y="5635686"/>
              <a:ext cx="602070" cy="223776"/>
              <a:chOff x="621719" y="4712770"/>
              <a:chExt cx="1904166" cy="707737"/>
            </a:xfrm>
          </p:grpSpPr>
          <p:sp>
            <p:nvSpPr>
              <p:cNvPr id="778" name="Can 777"/>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9" name="Can 778"/>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80" name="Can 779"/>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66" name="Group 765"/>
            <p:cNvGrpSpPr/>
            <p:nvPr/>
          </p:nvGrpSpPr>
          <p:grpSpPr>
            <a:xfrm>
              <a:off x="5017910" y="5582348"/>
              <a:ext cx="602070" cy="223776"/>
              <a:chOff x="621719" y="4712770"/>
              <a:chExt cx="1904166" cy="707737"/>
            </a:xfrm>
          </p:grpSpPr>
          <p:sp>
            <p:nvSpPr>
              <p:cNvPr id="775" name="Can 774"/>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6" name="Can 775"/>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7" name="Can 776"/>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67" name="Group 766"/>
            <p:cNvGrpSpPr/>
            <p:nvPr/>
          </p:nvGrpSpPr>
          <p:grpSpPr>
            <a:xfrm>
              <a:off x="4983757" y="5611941"/>
              <a:ext cx="602070" cy="223776"/>
              <a:chOff x="621719" y="4712770"/>
              <a:chExt cx="1904166" cy="707737"/>
            </a:xfrm>
          </p:grpSpPr>
          <p:sp>
            <p:nvSpPr>
              <p:cNvPr id="772" name="Can 771"/>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3" name="Can 772"/>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4" name="Can 773"/>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nvGrpSpPr>
            <p:cNvPr id="768" name="Group 767"/>
            <p:cNvGrpSpPr/>
            <p:nvPr/>
          </p:nvGrpSpPr>
          <p:grpSpPr>
            <a:xfrm>
              <a:off x="4943561" y="5635686"/>
              <a:ext cx="602070" cy="223776"/>
              <a:chOff x="621719" y="4712770"/>
              <a:chExt cx="1904166" cy="707737"/>
            </a:xfrm>
          </p:grpSpPr>
          <p:sp>
            <p:nvSpPr>
              <p:cNvPr id="769" name="Can 768"/>
              <p:cNvSpPr/>
              <p:nvPr/>
            </p:nvSpPr>
            <p:spPr>
              <a:xfrm>
                <a:off x="1951037"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0" name="Can 769"/>
              <p:cNvSpPr/>
              <p:nvPr/>
            </p:nvSpPr>
            <p:spPr>
              <a:xfrm>
                <a:off x="621719"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sp>
            <p:nvSpPr>
              <p:cNvPr id="771" name="Can 770"/>
              <p:cNvSpPr/>
              <p:nvPr/>
            </p:nvSpPr>
            <p:spPr>
              <a:xfrm>
                <a:off x="1286378" y="4712770"/>
                <a:ext cx="574848" cy="707737"/>
              </a:xfrm>
              <a:prstGeom prst="can">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932563"/>
                <a:endParaRPr lang="en-US" sz="1224" dirty="0">
                  <a:solidFill>
                    <a:srgbClr val="FFFFFF"/>
                  </a:solidFill>
                  <a:latin typeface="Segoe UI"/>
                </a:endParaRPr>
              </a:p>
            </p:txBody>
          </p:sp>
        </p:grpSp>
      </p:grpSp>
    </p:spTree>
    <p:extLst>
      <p:ext uri="{BB962C8B-B14F-4D97-AF65-F5344CB8AC3E}">
        <p14:creationId xmlns:p14="http://schemas.microsoft.com/office/powerpoint/2010/main" val="102268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9"/>
                                        </p:tgtEl>
                                        <p:attrNameLst>
                                          <p:attrName>style.visibility</p:attrName>
                                        </p:attrNameLst>
                                      </p:cBhvr>
                                      <p:to>
                                        <p:strVal val="hidden"/>
                                      </p:to>
                                    </p:set>
                                  </p:childTnLst>
                                </p:cTn>
                              </p:par>
                              <p:par>
                                <p:cTn id="12" presetID="42"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anim calcmode="lin" valueType="num">
                                      <p:cBhvr>
                                        <p:cTn id="20" dur="500" fill="hold"/>
                                        <p:tgtEl>
                                          <p:spTgt spid="133"/>
                                        </p:tgtEl>
                                        <p:attrNameLst>
                                          <p:attrName>ppt_x</p:attrName>
                                        </p:attrNameLst>
                                      </p:cBhvr>
                                      <p:tavLst>
                                        <p:tav tm="0">
                                          <p:val>
                                            <p:strVal val="#ppt_x"/>
                                          </p:val>
                                        </p:tav>
                                        <p:tav tm="100000">
                                          <p:val>
                                            <p:strVal val="#ppt_x"/>
                                          </p:val>
                                        </p:tav>
                                      </p:tavLst>
                                    </p:anim>
                                    <p:anim calcmode="lin" valueType="num">
                                      <p:cBhvr>
                                        <p:cTn id="21" dur="500" fill="hold"/>
                                        <p:tgtEl>
                                          <p:spTgt spid="13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8"/>
                                        </p:tgtEl>
                                        <p:attrNameLst>
                                          <p:attrName>style.visibility</p:attrName>
                                        </p:attrNameLst>
                                      </p:cBhvr>
                                      <p:to>
                                        <p:strVal val="visible"/>
                                      </p:to>
                                    </p:set>
                                    <p:animEffect transition="in" filter="fade">
                                      <p:cBhvr>
                                        <p:cTn id="24" dur="500"/>
                                        <p:tgtEl>
                                          <p:spTgt spid="208"/>
                                        </p:tgtEl>
                                      </p:cBhvr>
                                    </p:animEffect>
                                    <p:anim calcmode="lin" valueType="num">
                                      <p:cBhvr>
                                        <p:cTn id="25" dur="500" fill="hold"/>
                                        <p:tgtEl>
                                          <p:spTgt spid="208"/>
                                        </p:tgtEl>
                                        <p:attrNameLst>
                                          <p:attrName>ppt_x</p:attrName>
                                        </p:attrNameLst>
                                      </p:cBhvr>
                                      <p:tavLst>
                                        <p:tav tm="0">
                                          <p:val>
                                            <p:strVal val="#ppt_x"/>
                                          </p:val>
                                        </p:tav>
                                        <p:tav tm="100000">
                                          <p:val>
                                            <p:strVal val="#ppt_x"/>
                                          </p:val>
                                        </p:tav>
                                      </p:tavLst>
                                    </p:anim>
                                    <p:anim calcmode="lin" valueType="num">
                                      <p:cBhvr>
                                        <p:cTn id="26" dur="500" fill="hold"/>
                                        <p:tgtEl>
                                          <p:spTgt spid="20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409"/>
                                        </p:tgtEl>
                                        <p:attrNameLst>
                                          <p:attrName>style.visibility</p:attrName>
                                        </p:attrNameLst>
                                      </p:cBhvr>
                                      <p:to>
                                        <p:strVal val="visible"/>
                                      </p:to>
                                    </p:set>
                                    <p:animEffect transition="in" filter="fade">
                                      <p:cBhvr>
                                        <p:cTn id="29" dur="500"/>
                                        <p:tgtEl>
                                          <p:spTgt spid="409"/>
                                        </p:tgtEl>
                                      </p:cBhvr>
                                    </p:animEffect>
                                    <p:anim calcmode="lin" valueType="num">
                                      <p:cBhvr>
                                        <p:cTn id="30" dur="500" fill="hold"/>
                                        <p:tgtEl>
                                          <p:spTgt spid="409"/>
                                        </p:tgtEl>
                                        <p:attrNameLst>
                                          <p:attrName>ppt_x</p:attrName>
                                        </p:attrNameLst>
                                      </p:cBhvr>
                                      <p:tavLst>
                                        <p:tav tm="0">
                                          <p:val>
                                            <p:strVal val="#ppt_x"/>
                                          </p:val>
                                        </p:tav>
                                        <p:tav tm="100000">
                                          <p:val>
                                            <p:strVal val="#ppt_x"/>
                                          </p:val>
                                        </p:tav>
                                      </p:tavLst>
                                    </p:anim>
                                    <p:anim calcmode="lin" valueType="num">
                                      <p:cBhvr>
                                        <p:cTn id="31" dur="500" fill="hold"/>
                                        <p:tgtEl>
                                          <p:spTgt spid="409"/>
                                        </p:tgtEl>
                                        <p:attrNameLst>
                                          <p:attrName>ppt_y</p:attrName>
                                        </p:attrNameLst>
                                      </p:cBhvr>
                                      <p:tavLst>
                                        <p:tav tm="0">
                                          <p:val>
                                            <p:strVal val="#ppt_y+.1"/>
                                          </p:val>
                                        </p:tav>
                                        <p:tav tm="100000">
                                          <p:val>
                                            <p:strVal val="#ppt_y"/>
                                          </p:val>
                                        </p:tav>
                                      </p:tavLst>
                                    </p:anim>
                                  </p:childTnLst>
                                </p:cTn>
                              </p:par>
                            </p:childTnLst>
                          </p:cTn>
                        </p:par>
                        <p:par>
                          <p:cTn id="32" fill="hold">
                            <p:stCondLst>
                              <p:cond delay="500"/>
                            </p:stCondLst>
                            <p:childTnLst>
                              <p:par>
                                <p:cTn id="33" presetID="42" presetClass="entr" presetSubtype="0" fill="hold"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500"/>
                                        <p:tgtEl>
                                          <p:spTgt spid="158"/>
                                        </p:tgtEl>
                                      </p:cBhvr>
                                    </p:animEffect>
                                    <p:anim calcmode="lin" valueType="num">
                                      <p:cBhvr>
                                        <p:cTn id="36" dur="500" fill="hold"/>
                                        <p:tgtEl>
                                          <p:spTgt spid="158"/>
                                        </p:tgtEl>
                                        <p:attrNameLst>
                                          <p:attrName>ppt_x</p:attrName>
                                        </p:attrNameLst>
                                      </p:cBhvr>
                                      <p:tavLst>
                                        <p:tav tm="0">
                                          <p:val>
                                            <p:strVal val="#ppt_x"/>
                                          </p:val>
                                        </p:tav>
                                        <p:tav tm="100000">
                                          <p:val>
                                            <p:strVal val="#ppt_x"/>
                                          </p:val>
                                        </p:tav>
                                      </p:tavLst>
                                    </p:anim>
                                    <p:anim calcmode="lin" valueType="num">
                                      <p:cBhvr>
                                        <p:cTn id="37" dur="500" fill="hold"/>
                                        <p:tgtEl>
                                          <p:spTgt spid="158"/>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233"/>
                                        </p:tgtEl>
                                        <p:attrNameLst>
                                          <p:attrName>style.visibility</p:attrName>
                                        </p:attrNameLst>
                                      </p:cBhvr>
                                      <p:to>
                                        <p:strVal val="visible"/>
                                      </p:to>
                                    </p:set>
                                    <p:animEffect transition="in" filter="fade">
                                      <p:cBhvr>
                                        <p:cTn id="40" dur="500"/>
                                        <p:tgtEl>
                                          <p:spTgt spid="233"/>
                                        </p:tgtEl>
                                      </p:cBhvr>
                                    </p:animEffect>
                                    <p:anim calcmode="lin" valueType="num">
                                      <p:cBhvr>
                                        <p:cTn id="41" dur="500" fill="hold"/>
                                        <p:tgtEl>
                                          <p:spTgt spid="233"/>
                                        </p:tgtEl>
                                        <p:attrNameLst>
                                          <p:attrName>ppt_x</p:attrName>
                                        </p:attrNameLst>
                                      </p:cBhvr>
                                      <p:tavLst>
                                        <p:tav tm="0">
                                          <p:val>
                                            <p:strVal val="#ppt_x"/>
                                          </p:val>
                                        </p:tav>
                                        <p:tav tm="100000">
                                          <p:val>
                                            <p:strVal val="#ppt_x"/>
                                          </p:val>
                                        </p:tav>
                                      </p:tavLst>
                                    </p:anim>
                                    <p:anim calcmode="lin" valueType="num">
                                      <p:cBhvr>
                                        <p:cTn id="42" dur="500" fill="hold"/>
                                        <p:tgtEl>
                                          <p:spTgt spid="233"/>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434"/>
                                        </p:tgtEl>
                                        <p:attrNameLst>
                                          <p:attrName>style.visibility</p:attrName>
                                        </p:attrNameLst>
                                      </p:cBhvr>
                                      <p:to>
                                        <p:strVal val="visible"/>
                                      </p:to>
                                    </p:set>
                                    <p:animEffect transition="in" filter="fade">
                                      <p:cBhvr>
                                        <p:cTn id="45" dur="500"/>
                                        <p:tgtEl>
                                          <p:spTgt spid="434"/>
                                        </p:tgtEl>
                                      </p:cBhvr>
                                    </p:animEffect>
                                    <p:anim calcmode="lin" valueType="num">
                                      <p:cBhvr>
                                        <p:cTn id="46" dur="500" fill="hold"/>
                                        <p:tgtEl>
                                          <p:spTgt spid="434"/>
                                        </p:tgtEl>
                                        <p:attrNameLst>
                                          <p:attrName>ppt_x</p:attrName>
                                        </p:attrNameLst>
                                      </p:cBhvr>
                                      <p:tavLst>
                                        <p:tav tm="0">
                                          <p:val>
                                            <p:strVal val="#ppt_x"/>
                                          </p:val>
                                        </p:tav>
                                        <p:tav tm="100000">
                                          <p:val>
                                            <p:strVal val="#ppt_x"/>
                                          </p:val>
                                        </p:tav>
                                      </p:tavLst>
                                    </p:anim>
                                    <p:anim calcmode="lin" valueType="num">
                                      <p:cBhvr>
                                        <p:cTn id="47" dur="500" fill="hold"/>
                                        <p:tgtEl>
                                          <p:spTgt spid="434"/>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nodeType="afterEffect">
                                  <p:stCondLst>
                                    <p:cond delay="0"/>
                                  </p:stCondLst>
                                  <p:childTnLst>
                                    <p:set>
                                      <p:cBhvr>
                                        <p:cTn id="50" dur="1" fill="hold">
                                          <p:stCondLst>
                                            <p:cond delay="0"/>
                                          </p:stCondLst>
                                        </p:cTn>
                                        <p:tgtEl>
                                          <p:spTgt spid="183"/>
                                        </p:tgtEl>
                                        <p:attrNameLst>
                                          <p:attrName>style.visibility</p:attrName>
                                        </p:attrNameLst>
                                      </p:cBhvr>
                                      <p:to>
                                        <p:strVal val="visible"/>
                                      </p:to>
                                    </p:set>
                                    <p:animEffect transition="in" filter="fade">
                                      <p:cBhvr>
                                        <p:cTn id="51" dur="500"/>
                                        <p:tgtEl>
                                          <p:spTgt spid="183"/>
                                        </p:tgtEl>
                                      </p:cBhvr>
                                    </p:animEffect>
                                    <p:anim calcmode="lin" valueType="num">
                                      <p:cBhvr>
                                        <p:cTn id="52" dur="500" fill="hold"/>
                                        <p:tgtEl>
                                          <p:spTgt spid="183"/>
                                        </p:tgtEl>
                                        <p:attrNameLst>
                                          <p:attrName>ppt_x</p:attrName>
                                        </p:attrNameLst>
                                      </p:cBhvr>
                                      <p:tavLst>
                                        <p:tav tm="0">
                                          <p:val>
                                            <p:strVal val="#ppt_x"/>
                                          </p:val>
                                        </p:tav>
                                        <p:tav tm="100000">
                                          <p:val>
                                            <p:strVal val="#ppt_x"/>
                                          </p:val>
                                        </p:tav>
                                      </p:tavLst>
                                    </p:anim>
                                    <p:anim calcmode="lin" valueType="num">
                                      <p:cBhvr>
                                        <p:cTn id="53" dur="500" fill="hold"/>
                                        <p:tgtEl>
                                          <p:spTgt spid="183"/>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258"/>
                                        </p:tgtEl>
                                        <p:attrNameLst>
                                          <p:attrName>style.visibility</p:attrName>
                                        </p:attrNameLst>
                                      </p:cBhvr>
                                      <p:to>
                                        <p:strVal val="visible"/>
                                      </p:to>
                                    </p:set>
                                    <p:animEffect transition="in" filter="fade">
                                      <p:cBhvr>
                                        <p:cTn id="56" dur="500"/>
                                        <p:tgtEl>
                                          <p:spTgt spid="258"/>
                                        </p:tgtEl>
                                      </p:cBhvr>
                                    </p:animEffect>
                                    <p:anim calcmode="lin" valueType="num">
                                      <p:cBhvr>
                                        <p:cTn id="57" dur="500" fill="hold"/>
                                        <p:tgtEl>
                                          <p:spTgt spid="258"/>
                                        </p:tgtEl>
                                        <p:attrNameLst>
                                          <p:attrName>ppt_x</p:attrName>
                                        </p:attrNameLst>
                                      </p:cBhvr>
                                      <p:tavLst>
                                        <p:tav tm="0">
                                          <p:val>
                                            <p:strVal val="#ppt_x"/>
                                          </p:val>
                                        </p:tav>
                                        <p:tav tm="100000">
                                          <p:val>
                                            <p:strVal val="#ppt_x"/>
                                          </p:val>
                                        </p:tav>
                                      </p:tavLst>
                                    </p:anim>
                                    <p:anim calcmode="lin" valueType="num">
                                      <p:cBhvr>
                                        <p:cTn id="58" dur="500" fill="hold"/>
                                        <p:tgtEl>
                                          <p:spTgt spid="25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459"/>
                                        </p:tgtEl>
                                        <p:attrNameLst>
                                          <p:attrName>style.visibility</p:attrName>
                                        </p:attrNameLst>
                                      </p:cBhvr>
                                      <p:to>
                                        <p:strVal val="visible"/>
                                      </p:to>
                                    </p:set>
                                    <p:animEffect transition="in" filter="fade">
                                      <p:cBhvr>
                                        <p:cTn id="61" dur="500"/>
                                        <p:tgtEl>
                                          <p:spTgt spid="459"/>
                                        </p:tgtEl>
                                      </p:cBhvr>
                                    </p:animEffect>
                                    <p:anim calcmode="lin" valueType="num">
                                      <p:cBhvr>
                                        <p:cTn id="62" dur="500" fill="hold"/>
                                        <p:tgtEl>
                                          <p:spTgt spid="459"/>
                                        </p:tgtEl>
                                        <p:attrNameLst>
                                          <p:attrName>ppt_x</p:attrName>
                                        </p:attrNameLst>
                                      </p:cBhvr>
                                      <p:tavLst>
                                        <p:tav tm="0">
                                          <p:val>
                                            <p:strVal val="#ppt_x"/>
                                          </p:val>
                                        </p:tav>
                                        <p:tav tm="100000">
                                          <p:val>
                                            <p:strVal val="#ppt_x"/>
                                          </p:val>
                                        </p:tav>
                                      </p:tavLst>
                                    </p:anim>
                                    <p:anim calcmode="lin" valueType="num">
                                      <p:cBhvr>
                                        <p:cTn id="63" dur="500" fill="hold"/>
                                        <p:tgtEl>
                                          <p:spTgt spid="459"/>
                                        </p:tgtEl>
                                        <p:attrNameLst>
                                          <p:attrName>ppt_y</p:attrName>
                                        </p:attrNameLst>
                                      </p:cBhvr>
                                      <p:tavLst>
                                        <p:tav tm="0">
                                          <p:val>
                                            <p:strVal val="#ppt_y+.1"/>
                                          </p:val>
                                        </p:tav>
                                        <p:tav tm="100000">
                                          <p:val>
                                            <p:strVal val="#ppt_y"/>
                                          </p:val>
                                        </p:tav>
                                      </p:tavLst>
                                    </p:anim>
                                  </p:childTnLst>
                                </p:cTn>
                              </p:par>
                            </p:childTnLst>
                          </p:cTn>
                        </p:par>
                        <p:par>
                          <p:cTn id="64" fill="hold">
                            <p:stCondLst>
                              <p:cond delay="1500"/>
                            </p:stCondLst>
                            <p:childTnLst>
                              <p:par>
                                <p:cTn id="65" presetID="42" presetClass="entr" presetSubtype="0" fill="hold" nodeType="afterEffect">
                                  <p:stCondLst>
                                    <p:cond delay="0"/>
                                  </p:stCondLst>
                                  <p:childTnLst>
                                    <p:set>
                                      <p:cBhvr>
                                        <p:cTn id="66" dur="1" fill="hold">
                                          <p:stCondLst>
                                            <p:cond delay="0"/>
                                          </p:stCondLst>
                                        </p:cTn>
                                        <p:tgtEl>
                                          <p:spTgt spid="283"/>
                                        </p:tgtEl>
                                        <p:attrNameLst>
                                          <p:attrName>style.visibility</p:attrName>
                                        </p:attrNameLst>
                                      </p:cBhvr>
                                      <p:to>
                                        <p:strVal val="visible"/>
                                      </p:to>
                                    </p:set>
                                    <p:animEffect transition="in" filter="fade">
                                      <p:cBhvr>
                                        <p:cTn id="67" dur="500"/>
                                        <p:tgtEl>
                                          <p:spTgt spid="283"/>
                                        </p:tgtEl>
                                      </p:cBhvr>
                                    </p:animEffect>
                                    <p:anim calcmode="lin" valueType="num">
                                      <p:cBhvr>
                                        <p:cTn id="68" dur="500" fill="hold"/>
                                        <p:tgtEl>
                                          <p:spTgt spid="283"/>
                                        </p:tgtEl>
                                        <p:attrNameLst>
                                          <p:attrName>ppt_x</p:attrName>
                                        </p:attrNameLst>
                                      </p:cBhvr>
                                      <p:tavLst>
                                        <p:tav tm="0">
                                          <p:val>
                                            <p:strVal val="#ppt_x"/>
                                          </p:val>
                                        </p:tav>
                                        <p:tav tm="100000">
                                          <p:val>
                                            <p:strVal val="#ppt_x"/>
                                          </p:val>
                                        </p:tav>
                                      </p:tavLst>
                                    </p:anim>
                                    <p:anim calcmode="lin" valueType="num">
                                      <p:cBhvr>
                                        <p:cTn id="69" dur="500" fill="hold"/>
                                        <p:tgtEl>
                                          <p:spTgt spid="28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84"/>
                                        </p:tgtEl>
                                        <p:attrNameLst>
                                          <p:attrName>style.visibility</p:attrName>
                                        </p:attrNameLst>
                                      </p:cBhvr>
                                      <p:to>
                                        <p:strVal val="visible"/>
                                      </p:to>
                                    </p:set>
                                    <p:animEffect transition="in" filter="fade">
                                      <p:cBhvr>
                                        <p:cTn id="72" dur="500"/>
                                        <p:tgtEl>
                                          <p:spTgt spid="484"/>
                                        </p:tgtEl>
                                      </p:cBhvr>
                                    </p:animEffect>
                                    <p:anim calcmode="lin" valueType="num">
                                      <p:cBhvr>
                                        <p:cTn id="73" dur="500" fill="hold"/>
                                        <p:tgtEl>
                                          <p:spTgt spid="484"/>
                                        </p:tgtEl>
                                        <p:attrNameLst>
                                          <p:attrName>ppt_x</p:attrName>
                                        </p:attrNameLst>
                                      </p:cBhvr>
                                      <p:tavLst>
                                        <p:tav tm="0">
                                          <p:val>
                                            <p:strVal val="#ppt_x"/>
                                          </p:val>
                                        </p:tav>
                                        <p:tav tm="100000">
                                          <p:val>
                                            <p:strVal val="#ppt_x"/>
                                          </p:val>
                                        </p:tav>
                                      </p:tavLst>
                                    </p:anim>
                                    <p:anim calcmode="lin" valueType="num">
                                      <p:cBhvr>
                                        <p:cTn id="74" dur="500" fill="hold"/>
                                        <p:tgtEl>
                                          <p:spTgt spid="484"/>
                                        </p:tgtEl>
                                        <p:attrNameLst>
                                          <p:attrName>ppt_y</p:attrName>
                                        </p:attrNameLst>
                                      </p:cBhvr>
                                      <p:tavLst>
                                        <p:tav tm="0">
                                          <p:val>
                                            <p:strVal val="#ppt_y+.1"/>
                                          </p:val>
                                        </p:tav>
                                        <p:tav tm="100000">
                                          <p:val>
                                            <p:strVal val="#ppt_y"/>
                                          </p:val>
                                        </p:tav>
                                      </p:tavLst>
                                    </p:anim>
                                  </p:childTnLst>
                                </p:cTn>
                              </p:par>
                            </p:childTnLst>
                          </p:cTn>
                        </p:par>
                        <p:par>
                          <p:cTn id="75" fill="hold">
                            <p:stCondLst>
                              <p:cond delay="2000"/>
                            </p:stCondLst>
                            <p:childTnLst>
                              <p:par>
                                <p:cTn id="76" presetID="42" presetClass="entr" presetSubtype="0" fill="hold" nodeType="afterEffect">
                                  <p:stCondLst>
                                    <p:cond delay="0"/>
                                  </p:stCondLst>
                                  <p:childTnLst>
                                    <p:set>
                                      <p:cBhvr>
                                        <p:cTn id="77" dur="1" fill="hold">
                                          <p:stCondLst>
                                            <p:cond delay="0"/>
                                          </p:stCondLst>
                                        </p:cTn>
                                        <p:tgtEl>
                                          <p:spTgt spid="308"/>
                                        </p:tgtEl>
                                        <p:attrNameLst>
                                          <p:attrName>style.visibility</p:attrName>
                                        </p:attrNameLst>
                                      </p:cBhvr>
                                      <p:to>
                                        <p:strVal val="visible"/>
                                      </p:to>
                                    </p:set>
                                    <p:animEffect transition="in" filter="fade">
                                      <p:cBhvr>
                                        <p:cTn id="78" dur="500"/>
                                        <p:tgtEl>
                                          <p:spTgt spid="308"/>
                                        </p:tgtEl>
                                      </p:cBhvr>
                                    </p:animEffect>
                                    <p:anim calcmode="lin" valueType="num">
                                      <p:cBhvr>
                                        <p:cTn id="79" dur="500" fill="hold"/>
                                        <p:tgtEl>
                                          <p:spTgt spid="308"/>
                                        </p:tgtEl>
                                        <p:attrNameLst>
                                          <p:attrName>ppt_x</p:attrName>
                                        </p:attrNameLst>
                                      </p:cBhvr>
                                      <p:tavLst>
                                        <p:tav tm="0">
                                          <p:val>
                                            <p:strVal val="#ppt_x"/>
                                          </p:val>
                                        </p:tav>
                                        <p:tav tm="100000">
                                          <p:val>
                                            <p:strVal val="#ppt_x"/>
                                          </p:val>
                                        </p:tav>
                                      </p:tavLst>
                                    </p:anim>
                                    <p:anim calcmode="lin" valueType="num">
                                      <p:cBhvr>
                                        <p:cTn id="80" dur="500" fill="hold"/>
                                        <p:tgtEl>
                                          <p:spTgt spid="308"/>
                                        </p:tgtEl>
                                        <p:attrNameLst>
                                          <p:attrName>ppt_y</p:attrName>
                                        </p:attrNameLst>
                                      </p:cBhvr>
                                      <p:tavLst>
                                        <p:tav tm="0">
                                          <p:val>
                                            <p:strVal val="#ppt_y+.1"/>
                                          </p:val>
                                        </p:tav>
                                        <p:tav tm="100000">
                                          <p:val>
                                            <p:strVal val="#ppt_y"/>
                                          </p:val>
                                        </p:tav>
                                      </p:tavLst>
                                    </p:anim>
                                  </p:childTnLst>
                                </p:cTn>
                              </p:par>
                              <p:par>
                                <p:cTn id="81" presetID="42" presetClass="entr" presetSubtype="0" fill="hold" nodeType="withEffect">
                                  <p:stCondLst>
                                    <p:cond delay="0"/>
                                  </p:stCondLst>
                                  <p:childTnLst>
                                    <p:set>
                                      <p:cBhvr>
                                        <p:cTn id="82" dur="1" fill="hold">
                                          <p:stCondLst>
                                            <p:cond delay="0"/>
                                          </p:stCondLst>
                                        </p:cTn>
                                        <p:tgtEl>
                                          <p:spTgt spid="509"/>
                                        </p:tgtEl>
                                        <p:attrNameLst>
                                          <p:attrName>style.visibility</p:attrName>
                                        </p:attrNameLst>
                                      </p:cBhvr>
                                      <p:to>
                                        <p:strVal val="visible"/>
                                      </p:to>
                                    </p:set>
                                    <p:animEffect transition="in" filter="fade">
                                      <p:cBhvr>
                                        <p:cTn id="83" dur="500"/>
                                        <p:tgtEl>
                                          <p:spTgt spid="509"/>
                                        </p:tgtEl>
                                      </p:cBhvr>
                                    </p:animEffect>
                                    <p:anim calcmode="lin" valueType="num">
                                      <p:cBhvr>
                                        <p:cTn id="84" dur="500" fill="hold"/>
                                        <p:tgtEl>
                                          <p:spTgt spid="509"/>
                                        </p:tgtEl>
                                        <p:attrNameLst>
                                          <p:attrName>ppt_x</p:attrName>
                                        </p:attrNameLst>
                                      </p:cBhvr>
                                      <p:tavLst>
                                        <p:tav tm="0">
                                          <p:val>
                                            <p:strVal val="#ppt_x"/>
                                          </p:val>
                                        </p:tav>
                                        <p:tav tm="100000">
                                          <p:val>
                                            <p:strVal val="#ppt_x"/>
                                          </p:val>
                                        </p:tav>
                                      </p:tavLst>
                                    </p:anim>
                                    <p:anim calcmode="lin" valueType="num">
                                      <p:cBhvr>
                                        <p:cTn id="85" dur="500" fill="hold"/>
                                        <p:tgtEl>
                                          <p:spTgt spid="509"/>
                                        </p:tgtEl>
                                        <p:attrNameLst>
                                          <p:attrName>ppt_y</p:attrName>
                                        </p:attrNameLst>
                                      </p:cBhvr>
                                      <p:tavLst>
                                        <p:tav tm="0">
                                          <p:val>
                                            <p:strVal val="#ppt_y+.1"/>
                                          </p:val>
                                        </p:tav>
                                        <p:tav tm="100000">
                                          <p:val>
                                            <p:strVal val="#ppt_y"/>
                                          </p:val>
                                        </p:tav>
                                      </p:tavLst>
                                    </p:anim>
                                  </p:childTnLst>
                                </p:cTn>
                              </p:par>
                            </p:childTnLst>
                          </p:cTn>
                        </p:par>
                        <p:par>
                          <p:cTn id="86" fill="hold">
                            <p:stCondLst>
                              <p:cond delay="2500"/>
                            </p:stCondLst>
                            <p:childTnLst>
                              <p:par>
                                <p:cTn id="87" presetID="42" presetClass="entr" presetSubtype="0" fill="hold" nodeType="afterEffect">
                                  <p:stCondLst>
                                    <p:cond delay="0"/>
                                  </p:stCondLst>
                                  <p:childTnLst>
                                    <p:set>
                                      <p:cBhvr>
                                        <p:cTn id="88" dur="1" fill="hold">
                                          <p:stCondLst>
                                            <p:cond delay="0"/>
                                          </p:stCondLst>
                                        </p:cTn>
                                        <p:tgtEl>
                                          <p:spTgt spid="333"/>
                                        </p:tgtEl>
                                        <p:attrNameLst>
                                          <p:attrName>style.visibility</p:attrName>
                                        </p:attrNameLst>
                                      </p:cBhvr>
                                      <p:to>
                                        <p:strVal val="visible"/>
                                      </p:to>
                                    </p:set>
                                    <p:animEffect transition="in" filter="fade">
                                      <p:cBhvr>
                                        <p:cTn id="89" dur="500"/>
                                        <p:tgtEl>
                                          <p:spTgt spid="333"/>
                                        </p:tgtEl>
                                      </p:cBhvr>
                                    </p:animEffect>
                                    <p:anim calcmode="lin" valueType="num">
                                      <p:cBhvr>
                                        <p:cTn id="90" dur="500" fill="hold"/>
                                        <p:tgtEl>
                                          <p:spTgt spid="333"/>
                                        </p:tgtEl>
                                        <p:attrNameLst>
                                          <p:attrName>ppt_x</p:attrName>
                                        </p:attrNameLst>
                                      </p:cBhvr>
                                      <p:tavLst>
                                        <p:tav tm="0">
                                          <p:val>
                                            <p:strVal val="#ppt_x"/>
                                          </p:val>
                                        </p:tav>
                                        <p:tav tm="100000">
                                          <p:val>
                                            <p:strVal val="#ppt_x"/>
                                          </p:val>
                                        </p:tav>
                                      </p:tavLst>
                                    </p:anim>
                                    <p:anim calcmode="lin" valueType="num">
                                      <p:cBhvr>
                                        <p:cTn id="91" dur="500" fill="hold"/>
                                        <p:tgtEl>
                                          <p:spTgt spid="333"/>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534"/>
                                        </p:tgtEl>
                                        <p:attrNameLst>
                                          <p:attrName>style.visibility</p:attrName>
                                        </p:attrNameLst>
                                      </p:cBhvr>
                                      <p:to>
                                        <p:strVal val="visible"/>
                                      </p:to>
                                    </p:set>
                                    <p:animEffect transition="in" filter="fade">
                                      <p:cBhvr>
                                        <p:cTn id="94" dur="500"/>
                                        <p:tgtEl>
                                          <p:spTgt spid="534"/>
                                        </p:tgtEl>
                                      </p:cBhvr>
                                    </p:animEffect>
                                    <p:anim calcmode="lin" valueType="num">
                                      <p:cBhvr>
                                        <p:cTn id="95" dur="500" fill="hold"/>
                                        <p:tgtEl>
                                          <p:spTgt spid="534"/>
                                        </p:tgtEl>
                                        <p:attrNameLst>
                                          <p:attrName>ppt_x</p:attrName>
                                        </p:attrNameLst>
                                      </p:cBhvr>
                                      <p:tavLst>
                                        <p:tav tm="0">
                                          <p:val>
                                            <p:strVal val="#ppt_x"/>
                                          </p:val>
                                        </p:tav>
                                        <p:tav tm="100000">
                                          <p:val>
                                            <p:strVal val="#ppt_x"/>
                                          </p:val>
                                        </p:tav>
                                      </p:tavLst>
                                    </p:anim>
                                    <p:anim calcmode="lin" valueType="num">
                                      <p:cBhvr>
                                        <p:cTn id="96" dur="500" fill="hold"/>
                                        <p:tgtEl>
                                          <p:spTgt spid="534"/>
                                        </p:tgtEl>
                                        <p:attrNameLst>
                                          <p:attrName>ppt_y</p:attrName>
                                        </p:attrNameLst>
                                      </p:cBhvr>
                                      <p:tavLst>
                                        <p:tav tm="0">
                                          <p:val>
                                            <p:strVal val="#ppt_y+.1"/>
                                          </p:val>
                                        </p:tav>
                                        <p:tav tm="100000">
                                          <p:val>
                                            <p:strVal val="#ppt_y"/>
                                          </p:val>
                                        </p:tav>
                                      </p:tavLst>
                                    </p:anim>
                                  </p:childTnLst>
                                </p:cTn>
                              </p:par>
                            </p:childTnLst>
                          </p:cTn>
                        </p:par>
                        <p:par>
                          <p:cTn id="97" fill="hold">
                            <p:stCondLst>
                              <p:cond delay="3000"/>
                            </p:stCondLst>
                            <p:childTnLst>
                              <p:par>
                                <p:cTn id="98" presetID="42" presetClass="entr" presetSubtype="0" fill="hold" nodeType="afterEffect">
                                  <p:stCondLst>
                                    <p:cond delay="0"/>
                                  </p:stCondLst>
                                  <p:childTnLst>
                                    <p:set>
                                      <p:cBhvr>
                                        <p:cTn id="99" dur="1" fill="hold">
                                          <p:stCondLst>
                                            <p:cond delay="0"/>
                                          </p:stCondLst>
                                        </p:cTn>
                                        <p:tgtEl>
                                          <p:spTgt spid="358"/>
                                        </p:tgtEl>
                                        <p:attrNameLst>
                                          <p:attrName>style.visibility</p:attrName>
                                        </p:attrNameLst>
                                      </p:cBhvr>
                                      <p:to>
                                        <p:strVal val="visible"/>
                                      </p:to>
                                    </p:set>
                                    <p:animEffect transition="in" filter="fade">
                                      <p:cBhvr>
                                        <p:cTn id="100" dur="450"/>
                                        <p:tgtEl>
                                          <p:spTgt spid="358"/>
                                        </p:tgtEl>
                                      </p:cBhvr>
                                    </p:animEffect>
                                    <p:anim calcmode="lin" valueType="num">
                                      <p:cBhvr>
                                        <p:cTn id="101" dur="450" fill="hold"/>
                                        <p:tgtEl>
                                          <p:spTgt spid="358"/>
                                        </p:tgtEl>
                                        <p:attrNameLst>
                                          <p:attrName>ppt_x</p:attrName>
                                        </p:attrNameLst>
                                      </p:cBhvr>
                                      <p:tavLst>
                                        <p:tav tm="0">
                                          <p:val>
                                            <p:strVal val="#ppt_x"/>
                                          </p:val>
                                        </p:tav>
                                        <p:tav tm="100000">
                                          <p:val>
                                            <p:strVal val="#ppt_x"/>
                                          </p:val>
                                        </p:tav>
                                      </p:tavLst>
                                    </p:anim>
                                    <p:anim calcmode="lin" valueType="num">
                                      <p:cBhvr>
                                        <p:cTn id="102" dur="450" fill="hold"/>
                                        <p:tgtEl>
                                          <p:spTgt spid="358"/>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559"/>
                                        </p:tgtEl>
                                        <p:attrNameLst>
                                          <p:attrName>style.visibility</p:attrName>
                                        </p:attrNameLst>
                                      </p:cBhvr>
                                      <p:to>
                                        <p:strVal val="visible"/>
                                      </p:to>
                                    </p:set>
                                    <p:animEffect transition="in" filter="fade">
                                      <p:cBhvr>
                                        <p:cTn id="105" dur="450"/>
                                        <p:tgtEl>
                                          <p:spTgt spid="559"/>
                                        </p:tgtEl>
                                      </p:cBhvr>
                                    </p:animEffect>
                                    <p:anim calcmode="lin" valueType="num">
                                      <p:cBhvr>
                                        <p:cTn id="106" dur="450" fill="hold"/>
                                        <p:tgtEl>
                                          <p:spTgt spid="559"/>
                                        </p:tgtEl>
                                        <p:attrNameLst>
                                          <p:attrName>ppt_x</p:attrName>
                                        </p:attrNameLst>
                                      </p:cBhvr>
                                      <p:tavLst>
                                        <p:tav tm="0">
                                          <p:val>
                                            <p:strVal val="#ppt_x"/>
                                          </p:val>
                                        </p:tav>
                                        <p:tav tm="100000">
                                          <p:val>
                                            <p:strVal val="#ppt_x"/>
                                          </p:val>
                                        </p:tav>
                                      </p:tavLst>
                                    </p:anim>
                                    <p:anim calcmode="lin" valueType="num">
                                      <p:cBhvr>
                                        <p:cTn id="107" dur="450" fill="hold"/>
                                        <p:tgtEl>
                                          <p:spTgt spid="559"/>
                                        </p:tgtEl>
                                        <p:attrNameLst>
                                          <p:attrName>ppt_y</p:attrName>
                                        </p:attrNameLst>
                                      </p:cBhvr>
                                      <p:tavLst>
                                        <p:tav tm="0">
                                          <p:val>
                                            <p:strVal val="#ppt_y+.1"/>
                                          </p:val>
                                        </p:tav>
                                        <p:tav tm="100000">
                                          <p:val>
                                            <p:strVal val="#ppt_y"/>
                                          </p:val>
                                        </p:tav>
                                      </p:tavLst>
                                    </p:anim>
                                  </p:childTnLst>
                                </p:cTn>
                              </p:par>
                            </p:childTnLst>
                          </p:cTn>
                        </p:par>
                        <p:par>
                          <p:cTn id="108" fill="hold">
                            <p:stCondLst>
                              <p:cond delay="3450"/>
                            </p:stCondLst>
                            <p:childTnLst>
                              <p:par>
                                <p:cTn id="109" presetID="42" presetClass="entr" presetSubtype="0" fill="hold" nodeType="afterEffect">
                                  <p:stCondLst>
                                    <p:cond delay="0"/>
                                  </p:stCondLst>
                                  <p:childTnLst>
                                    <p:set>
                                      <p:cBhvr>
                                        <p:cTn id="110" dur="1" fill="hold">
                                          <p:stCondLst>
                                            <p:cond delay="0"/>
                                          </p:stCondLst>
                                        </p:cTn>
                                        <p:tgtEl>
                                          <p:spTgt spid="383"/>
                                        </p:tgtEl>
                                        <p:attrNameLst>
                                          <p:attrName>style.visibility</p:attrName>
                                        </p:attrNameLst>
                                      </p:cBhvr>
                                      <p:to>
                                        <p:strVal val="visible"/>
                                      </p:to>
                                    </p:set>
                                    <p:animEffect transition="in" filter="fade">
                                      <p:cBhvr>
                                        <p:cTn id="111" dur="400"/>
                                        <p:tgtEl>
                                          <p:spTgt spid="383"/>
                                        </p:tgtEl>
                                      </p:cBhvr>
                                    </p:animEffect>
                                    <p:anim calcmode="lin" valueType="num">
                                      <p:cBhvr>
                                        <p:cTn id="112" dur="400" fill="hold"/>
                                        <p:tgtEl>
                                          <p:spTgt spid="383"/>
                                        </p:tgtEl>
                                        <p:attrNameLst>
                                          <p:attrName>ppt_x</p:attrName>
                                        </p:attrNameLst>
                                      </p:cBhvr>
                                      <p:tavLst>
                                        <p:tav tm="0">
                                          <p:val>
                                            <p:strVal val="#ppt_x"/>
                                          </p:val>
                                        </p:tav>
                                        <p:tav tm="100000">
                                          <p:val>
                                            <p:strVal val="#ppt_x"/>
                                          </p:val>
                                        </p:tav>
                                      </p:tavLst>
                                    </p:anim>
                                    <p:anim calcmode="lin" valueType="num">
                                      <p:cBhvr>
                                        <p:cTn id="113" dur="400" fill="hold"/>
                                        <p:tgtEl>
                                          <p:spTgt spid="383"/>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584"/>
                                        </p:tgtEl>
                                        <p:attrNameLst>
                                          <p:attrName>style.visibility</p:attrName>
                                        </p:attrNameLst>
                                      </p:cBhvr>
                                      <p:to>
                                        <p:strVal val="visible"/>
                                      </p:to>
                                    </p:set>
                                    <p:animEffect transition="in" filter="fade">
                                      <p:cBhvr>
                                        <p:cTn id="116" dur="400"/>
                                        <p:tgtEl>
                                          <p:spTgt spid="584"/>
                                        </p:tgtEl>
                                      </p:cBhvr>
                                    </p:animEffect>
                                    <p:anim calcmode="lin" valueType="num">
                                      <p:cBhvr>
                                        <p:cTn id="117" dur="400" fill="hold"/>
                                        <p:tgtEl>
                                          <p:spTgt spid="584"/>
                                        </p:tgtEl>
                                        <p:attrNameLst>
                                          <p:attrName>ppt_x</p:attrName>
                                        </p:attrNameLst>
                                      </p:cBhvr>
                                      <p:tavLst>
                                        <p:tav tm="0">
                                          <p:val>
                                            <p:strVal val="#ppt_x"/>
                                          </p:val>
                                        </p:tav>
                                        <p:tav tm="100000">
                                          <p:val>
                                            <p:strVal val="#ppt_x"/>
                                          </p:val>
                                        </p:tav>
                                      </p:tavLst>
                                    </p:anim>
                                    <p:anim calcmode="lin" valueType="num">
                                      <p:cBhvr>
                                        <p:cTn id="118" dur="400" fill="hold"/>
                                        <p:tgtEl>
                                          <p:spTgt spid="584"/>
                                        </p:tgtEl>
                                        <p:attrNameLst>
                                          <p:attrName>ppt_y</p:attrName>
                                        </p:attrNameLst>
                                      </p:cBhvr>
                                      <p:tavLst>
                                        <p:tav tm="0">
                                          <p:val>
                                            <p:strVal val="#ppt_y+.1"/>
                                          </p:val>
                                        </p:tav>
                                        <p:tav tm="100000">
                                          <p:val>
                                            <p:strVal val="#ppt_y"/>
                                          </p:val>
                                        </p:tav>
                                      </p:tavLst>
                                    </p:anim>
                                  </p:childTnLst>
                                </p:cTn>
                              </p:par>
                            </p:childTnLst>
                          </p:cTn>
                        </p:par>
                        <p:par>
                          <p:cTn id="119" fill="hold">
                            <p:stCondLst>
                              <p:cond delay="3850"/>
                            </p:stCondLst>
                            <p:childTnLst>
                              <p:par>
                                <p:cTn id="120" presetID="42" presetClass="entr" presetSubtype="0" fill="hold" nodeType="afterEffect">
                                  <p:stCondLst>
                                    <p:cond delay="0"/>
                                  </p:stCondLst>
                                  <p:childTnLst>
                                    <p:set>
                                      <p:cBhvr>
                                        <p:cTn id="121" dur="1" fill="hold">
                                          <p:stCondLst>
                                            <p:cond delay="0"/>
                                          </p:stCondLst>
                                        </p:cTn>
                                        <p:tgtEl>
                                          <p:spTgt spid="609"/>
                                        </p:tgtEl>
                                        <p:attrNameLst>
                                          <p:attrName>style.visibility</p:attrName>
                                        </p:attrNameLst>
                                      </p:cBhvr>
                                      <p:to>
                                        <p:strVal val="visible"/>
                                      </p:to>
                                    </p:set>
                                    <p:animEffect transition="in" filter="fade">
                                      <p:cBhvr>
                                        <p:cTn id="122" dur="300"/>
                                        <p:tgtEl>
                                          <p:spTgt spid="609"/>
                                        </p:tgtEl>
                                      </p:cBhvr>
                                    </p:animEffect>
                                    <p:anim calcmode="lin" valueType="num">
                                      <p:cBhvr>
                                        <p:cTn id="123" dur="300" fill="hold"/>
                                        <p:tgtEl>
                                          <p:spTgt spid="609"/>
                                        </p:tgtEl>
                                        <p:attrNameLst>
                                          <p:attrName>ppt_x</p:attrName>
                                        </p:attrNameLst>
                                      </p:cBhvr>
                                      <p:tavLst>
                                        <p:tav tm="0">
                                          <p:val>
                                            <p:strVal val="#ppt_x"/>
                                          </p:val>
                                        </p:tav>
                                        <p:tav tm="100000">
                                          <p:val>
                                            <p:strVal val="#ppt_x"/>
                                          </p:val>
                                        </p:tav>
                                      </p:tavLst>
                                    </p:anim>
                                    <p:anim calcmode="lin" valueType="num">
                                      <p:cBhvr>
                                        <p:cTn id="124" dur="300" fill="hold"/>
                                        <p:tgtEl>
                                          <p:spTgt spid="609"/>
                                        </p:tgtEl>
                                        <p:attrNameLst>
                                          <p:attrName>ppt_y</p:attrName>
                                        </p:attrNameLst>
                                      </p:cBhvr>
                                      <p:tavLst>
                                        <p:tav tm="0">
                                          <p:val>
                                            <p:strVal val="#ppt_y+.1"/>
                                          </p:val>
                                        </p:tav>
                                        <p:tav tm="100000">
                                          <p:val>
                                            <p:strVal val="#ppt_y"/>
                                          </p:val>
                                        </p:tav>
                                      </p:tavLst>
                                    </p:anim>
                                  </p:childTnLst>
                                </p:cTn>
                              </p:par>
                            </p:childTnLst>
                          </p:cTn>
                        </p:par>
                        <p:par>
                          <p:cTn id="125" fill="hold">
                            <p:stCondLst>
                              <p:cond delay="4150"/>
                            </p:stCondLst>
                            <p:childTnLst>
                              <p:par>
                                <p:cTn id="126" presetID="42" presetClass="entr" presetSubtype="0" fill="hold" nodeType="afterEffect">
                                  <p:stCondLst>
                                    <p:cond delay="0"/>
                                  </p:stCondLst>
                                  <p:childTnLst>
                                    <p:set>
                                      <p:cBhvr>
                                        <p:cTn id="127" dur="1" fill="hold">
                                          <p:stCondLst>
                                            <p:cond delay="0"/>
                                          </p:stCondLst>
                                        </p:cTn>
                                        <p:tgtEl>
                                          <p:spTgt spid="634"/>
                                        </p:tgtEl>
                                        <p:attrNameLst>
                                          <p:attrName>style.visibility</p:attrName>
                                        </p:attrNameLst>
                                      </p:cBhvr>
                                      <p:to>
                                        <p:strVal val="visible"/>
                                      </p:to>
                                    </p:set>
                                    <p:animEffect transition="in" filter="fade">
                                      <p:cBhvr>
                                        <p:cTn id="128" dur="250"/>
                                        <p:tgtEl>
                                          <p:spTgt spid="634"/>
                                        </p:tgtEl>
                                      </p:cBhvr>
                                    </p:animEffect>
                                    <p:anim calcmode="lin" valueType="num">
                                      <p:cBhvr>
                                        <p:cTn id="129" dur="250" fill="hold"/>
                                        <p:tgtEl>
                                          <p:spTgt spid="634"/>
                                        </p:tgtEl>
                                        <p:attrNameLst>
                                          <p:attrName>ppt_x</p:attrName>
                                        </p:attrNameLst>
                                      </p:cBhvr>
                                      <p:tavLst>
                                        <p:tav tm="0">
                                          <p:val>
                                            <p:strVal val="#ppt_x"/>
                                          </p:val>
                                        </p:tav>
                                        <p:tav tm="100000">
                                          <p:val>
                                            <p:strVal val="#ppt_x"/>
                                          </p:val>
                                        </p:tav>
                                      </p:tavLst>
                                    </p:anim>
                                    <p:anim calcmode="lin" valueType="num">
                                      <p:cBhvr>
                                        <p:cTn id="130" dur="250" fill="hold"/>
                                        <p:tgtEl>
                                          <p:spTgt spid="634"/>
                                        </p:tgtEl>
                                        <p:attrNameLst>
                                          <p:attrName>ppt_y</p:attrName>
                                        </p:attrNameLst>
                                      </p:cBhvr>
                                      <p:tavLst>
                                        <p:tav tm="0">
                                          <p:val>
                                            <p:strVal val="#ppt_y+.1"/>
                                          </p:val>
                                        </p:tav>
                                        <p:tav tm="100000">
                                          <p:val>
                                            <p:strVal val="#ppt_y"/>
                                          </p:val>
                                        </p:tav>
                                      </p:tavLst>
                                    </p:anim>
                                  </p:childTnLst>
                                </p:cTn>
                              </p:par>
                            </p:childTnLst>
                          </p:cTn>
                        </p:par>
                        <p:par>
                          <p:cTn id="131" fill="hold">
                            <p:stCondLst>
                              <p:cond delay="4400"/>
                            </p:stCondLst>
                            <p:childTnLst>
                              <p:par>
                                <p:cTn id="132" presetID="42" presetClass="entr" presetSubtype="0" fill="hold" nodeType="afterEffect">
                                  <p:stCondLst>
                                    <p:cond delay="0"/>
                                  </p:stCondLst>
                                  <p:childTnLst>
                                    <p:set>
                                      <p:cBhvr>
                                        <p:cTn id="133" dur="1" fill="hold">
                                          <p:stCondLst>
                                            <p:cond delay="0"/>
                                          </p:stCondLst>
                                        </p:cTn>
                                        <p:tgtEl>
                                          <p:spTgt spid="659"/>
                                        </p:tgtEl>
                                        <p:attrNameLst>
                                          <p:attrName>style.visibility</p:attrName>
                                        </p:attrNameLst>
                                      </p:cBhvr>
                                      <p:to>
                                        <p:strVal val="visible"/>
                                      </p:to>
                                    </p:set>
                                    <p:animEffect transition="in" filter="fade">
                                      <p:cBhvr>
                                        <p:cTn id="134" dur="250"/>
                                        <p:tgtEl>
                                          <p:spTgt spid="659"/>
                                        </p:tgtEl>
                                      </p:cBhvr>
                                    </p:animEffect>
                                    <p:anim calcmode="lin" valueType="num">
                                      <p:cBhvr>
                                        <p:cTn id="135" dur="250" fill="hold"/>
                                        <p:tgtEl>
                                          <p:spTgt spid="659"/>
                                        </p:tgtEl>
                                        <p:attrNameLst>
                                          <p:attrName>ppt_x</p:attrName>
                                        </p:attrNameLst>
                                      </p:cBhvr>
                                      <p:tavLst>
                                        <p:tav tm="0">
                                          <p:val>
                                            <p:strVal val="#ppt_x"/>
                                          </p:val>
                                        </p:tav>
                                        <p:tav tm="100000">
                                          <p:val>
                                            <p:strVal val="#ppt_x"/>
                                          </p:val>
                                        </p:tav>
                                      </p:tavLst>
                                    </p:anim>
                                    <p:anim calcmode="lin" valueType="num">
                                      <p:cBhvr>
                                        <p:cTn id="136" dur="250" fill="hold"/>
                                        <p:tgtEl>
                                          <p:spTgt spid="659"/>
                                        </p:tgtEl>
                                        <p:attrNameLst>
                                          <p:attrName>ppt_y</p:attrName>
                                        </p:attrNameLst>
                                      </p:cBhvr>
                                      <p:tavLst>
                                        <p:tav tm="0">
                                          <p:val>
                                            <p:strVal val="#ppt_y+.1"/>
                                          </p:val>
                                        </p:tav>
                                        <p:tav tm="100000">
                                          <p:val>
                                            <p:strVal val="#ppt_y"/>
                                          </p:val>
                                        </p:tav>
                                      </p:tavLst>
                                    </p:anim>
                                  </p:childTnLst>
                                </p:cTn>
                              </p:par>
                            </p:childTnLst>
                          </p:cTn>
                        </p:par>
                        <p:par>
                          <p:cTn id="137" fill="hold">
                            <p:stCondLst>
                              <p:cond delay="4650"/>
                            </p:stCondLst>
                            <p:childTnLst>
                              <p:par>
                                <p:cTn id="138" presetID="42" presetClass="entr" presetSubtype="0" fill="hold" nodeType="afterEffect">
                                  <p:stCondLst>
                                    <p:cond delay="0"/>
                                  </p:stCondLst>
                                  <p:childTnLst>
                                    <p:set>
                                      <p:cBhvr>
                                        <p:cTn id="139" dur="1" fill="hold">
                                          <p:stCondLst>
                                            <p:cond delay="0"/>
                                          </p:stCondLst>
                                        </p:cTn>
                                        <p:tgtEl>
                                          <p:spTgt spid="684"/>
                                        </p:tgtEl>
                                        <p:attrNameLst>
                                          <p:attrName>style.visibility</p:attrName>
                                        </p:attrNameLst>
                                      </p:cBhvr>
                                      <p:to>
                                        <p:strVal val="visible"/>
                                      </p:to>
                                    </p:set>
                                    <p:animEffect transition="in" filter="fade">
                                      <p:cBhvr>
                                        <p:cTn id="140" dur="250"/>
                                        <p:tgtEl>
                                          <p:spTgt spid="684"/>
                                        </p:tgtEl>
                                      </p:cBhvr>
                                    </p:animEffect>
                                    <p:anim calcmode="lin" valueType="num">
                                      <p:cBhvr>
                                        <p:cTn id="141" dur="250" fill="hold"/>
                                        <p:tgtEl>
                                          <p:spTgt spid="684"/>
                                        </p:tgtEl>
                                        <p:attrNameLst>
                                          <p:attrName>ppt_x</p:attrName>
                                        </p:attrNameLst>
                                      </p:cBhvr>
                                      <p:tavLst>
                                        <p:tav tm="0">
                                          <p:val>
                                            <p:strVal val="#ppt_x"/>
                                          </p:val>
                                        </p:tav>
                                        <p:tav tm="100000">
                                          <p:val>
                                            <p:strVal val="#ppt_x"/>
                                          </p:val>
                                        </p:tav>
                                      </p:tavLst>
                                    </p:anim>
                                    <p:anim calcmode="lin" valueType="num">
                                      <p:cBhvr>
                                        <p:cTn id="142" dur="250" fill="hold"/>
                                        <p:tgtEl>
                                          <p:spTgt spid="684"/>
                                        </p:tgtEl>
                                        <p:attrNameLst>
                                          <p:attrName>ppt_y</p:attrName>
                                        </p:attrNameLst>
                                      </p:cBhvr>
                                      <p:tavLst>
                                        <p:tav tm="0">
                                          <p:val>
                                            <p:strVal val="#ppt_y+.1"/>
                                          </p:val>
                                        </p:tav>
                                        <p:tav tm="100000">
                                          <p:val>
                                            <p:strVal val="#ppt_y"/>
                                          </p:val>
                                        </p:tav>
                                      </p:tavLst>
                                    </p:anim>
                                  </p:childTnLst>
                                </p:cTn>
                              </p:par>
                            </p:childTnLst>
                          </p:cTn>
                        </p:par>
                        <p:par>
                          <p:cTn id="143" fill="hold">
                            <p:stCondLst>
                              <p:cond delay="4900"/>
                            </p:stCondLst>
                            <p:childTnLst>
                              <p:par>
                                <p:cTn id="144" presetID="42" presetClass="entr" presetSubtype="0" fill="hold" nodeType="afterEffect">
                                  <p:stCondLst>
                                    <p:cond delay="0"/>
                                  </p:stCondLst>
                                  <p:childTnLst>
                                    <p:set>
                                      <p:cBhvr>
                                        <p:cTn id="145" dur="1" fill="hold">
                                          <p:stCondLst>
                                            <p:cond delay="0"/>
                                          </p:stCondLst>
                                        </p:cTn>
                                        <p:tgtEl>
                                          <p:spTgt spid="709"/>
                                        </p:tgtEl>
                                        <p:attrNameLst>
                                          <p:attrName>style.visibility</p:attrName>
                                        </p:attrNameLst>
                                      </p:cBhvr>
                                      <p:to>
                                        <p:strVal val="visible"/>
                                      </p:to>
                                    </p:set>
                                    <p:animEffect transition="in" filter="fade">
                                      <p:cBhvr>
                                        <p:cTn id="146" dur="250"/>
                                        <p:tgtEl>
                                          <p:spTgt spid="709"/>
                                        </p:tgtEl>
                                      </p:cBhvr>
                                    </p:animEffect>
                                    <p:anim calcmode="lin" valueType="num">
                                      <p:cBhvr>
                                        <p:cTn id="147" dur="250" fill="hold"/>
                                        <p:tgtEl>
                                          <p:spTgt spid="709"/>
                                        </p:tgtEl>
                                        <p:attrNameLst>
                                          <p:attrName>ppt_x</p:attrName>
                                        </p:attrNameLst>
                                      </p:cBhvr>
                                      <p:tavLst>
                                        <p:tav tm="0">
                                          <p:val>
                                            <p:strVal val="#ppt_x"/>
                                          </p:val>
                                        </p:tav>
                                        <p:tav tm="100000">
                                          <p:val>
                                            <p:strVal val="#ppt_x"/>
                                          </p:val>
                                        </p:tav>
                                      </p:tavLst>
                                    </p:anim>
                                    <p:anim calcmode="lin" valueType="num">
                                      <p:cBhvr>
                                        <p:cTn id="148" dur="250" fill="hold"/>
                                        <p:tgtEl>
                                          <p:spTgt spid="709"/>
                                        </p:tgtEl>
                                        <p:attrNameLst>
                                          <p:attrName>ppt_y</p:attrName>
                                        </p:attrNameLst>
                                      </p:cBhvr>
                                      <p:tavLst>
                                        <p:tav tm="0">
                                          <p:val>
                                            <p:strVal val="#ppt_y+.1"/>
                                          </p:val>
                                        </p:tav>
                                        <p:tav tm="100000">
                                          <p:val>
                                            <p:strVal val="#ppt_y"/>
                                          </p:val>
                                        </p:tav>
                                      </p:tavLst>
                                    </p:anim>
                                  </p:childTnLst>
                                </p:cTn>
                              </p:par>
                            </p:childTnLst>
                          </p:cTn>
                        </p:par>
                        <p:par>
                          <p:cTn id="149" fill="hold">
                            <p:stCondLst>
                              <p:cond delay="5150"/>
                            </p:stCondLst>
                            <p:childTnLst>
                              <p:par>
                                <p:cTn id="150" presetID="42" presetClass="entr" presetSubtype="0" fill="hold" nodeType="afterEffect">
                                  <p:stCondLst>
                                    <p:cond delay="0"/>
                                  </p:stCondLst>
                                  <p:childTnLst>
                                    <p:set>
                                      <p:cBhvr>
                                        <p:cTn id="151" dur="1" fill="hold">
                                          <p:stCondLst>
                                            <p:cond delay="0"/>
                                          </p:stCondLst>
                                        </p:cTn>
                                        <p:tgtEl>
                                          <p:spTgt spid="734"/>
                                        </p:tgtEl>
                                        <p:attrNameLst>
                                          <p:attrName>style.visibility</p:attrName>
                                        </p:attrNameLst>
                                      </p:cBhvr>
                                      <p:to>
                                        <p:strVal val="visible"/>
                                      </p:to>
                                    </p:set>
                                    <p:animEffect transition="in" filter="fade">
                                      <p:cBhvr>
                                        <p:cTn id="152" dur="200"/>
                                        <p:tgtEl>
                                          <p:spTgt spid="734"/>
                                        </p:tgtEl>
                                      </p:cBhvr>
                                    </p:animEffect>
                                    <p:anim calcmode="lin" valueType="num">
                                      <p:cBhvr>
                                        <p:cTn id="153" dur="200" fill="hold"/>
                                        <p:tgtEl>
                                          <p:spTgt spid="734"/>
                                        </p:tgtEl>
                                        <p:attrNameLst>
                                          <p:attrName>ppt_x</p:attrName>
                                        </p:attrNameLst>
                                      </p:cBhvr>
                                      <p:tavLst>
                                        <p:tav tm="0">
                                          <p:val>
                                            <p:strVal val="#ppt_x"/>
                                          </p:val>
                                        </p:tav>
                                        <p:tav tm="100000">
                                          <p:val>
                                            <p:strVal val="#ppt_x"/>
                                          </p:val>
                                        </p:tav>
                                      </p:tavLst>
                                    </p:anim>
                                    <p:anim calcmode="lin" valueType="num">
                                      <p:cBhvr>
                                        <p:cTn id="154" dur="200" fill="hold"/>
                                        <p:tgtEl>
                                          <p:spTgt spid="734"/>
                                        </p:tgtEl>
                                        <p:attrNameLst>
                                          <p:attrName>ppt_y</p:attrName>
                                        </p:attrNameLst>
                                      </p:cBhvr>
                                      <p:tavLst>
                                        <p:tav tm="0">
                                          <p:val>
                                            <p:strVal val="#ppt_y+.1"/>
                                          </p:val>
                                        </p:tav>
                                        <p:tav tm="100000">
                                          <p:val>
                                            <p:strVal val="#ppt_y"/>
                                          </p:val>
                                        </p:tav>
                                      </p:tavLst>
                                    </p:anim>
                                  </p:childTnLst>
                                </p:cTn>
                              </p:par>
                            </p:childTnLst>
                          </p:cTn>
                        </p:par>
                        <p:par>
                          <p:cTn id="155" fill="hold">
                            <p:stCondLst>
                              <p:cond delay="5350"/>
                            </p:stCondLst>
                            <p:childTnLst>
                              <p:par>
                                <p:cTn id="156" presetID="42" presetClass="entr" presetSubtype="0" fill="hold" nodeType="afterEffect">
                                  <p:stCondLst>
                                    <p:cond delay="0"/>
                                  </p:stCondLst>
                                  <p:childTnLst>
                                    <p:set>
                                      <p:cBhvr>
                                        <p:cTn id="157" dur="1" fill="hold">
                                          <p:stCondLst>
                                            <p:cond delay="0"/>
                                          </p:stCondLst>
                                        </p:cTn>
                                        <p:tgtEl>
                                          <p:spTgt spid="762"/>
                                        </p:tgtEl>
                                        <p:attrNameLst>
                                          <p:attrName>style.visibility</p:attrName>
                                        </p:attrNameLst>
                                      </p:cBhvr>
                                      <p:to>
                                        <p:strVal val="visible"/>
                                      </p:to>
                                    </p:set>
                                    <p:animEffect transition="in" filter="fade">
                                      <p:cBhvr>
                                        <p:cTn id="158" dur="150"/>
                                        <p:tgtEl>
                                          <p:spTgt spid="762"/>
                                        </p:tgtEl>
                                      </p:cBhvr>
                                    </p:animEffect>
                                    <p:anim calcmode="lin" valueType="num">
                                      <p:cBhvr>
                                        <p:cTn id="159" dur="150" fill="hold"/>
                                        <p:tgtEl>
                                          <p:spTgt spid="762"/>
                                        </p:tgtEl>
                                        <p:attrNameLst>
                                          <p:attrName>ppt_x</p:attrName>
                                        </p:attrNameLst>
                                      </p:cBhvr>
                                      <p:tavLst>
                                        <p:tav tm="0">
                                          <p:val>
                                            <p:strVal val="#ppt_x"/>
                                          </p:val>
                                        </p:tav>
                                        <p:tav tm="100000">
                                          <p:val>
                                            <p:strVal val="#ppt_x"/>
                                          </p:val>
                                        </p:tav>
                                      </p:tavLst>
                                    </p:anim>
                                    <p:anim calcmode="lin" valueType="num">
                                      <p:cBhvr>
                                        <p:cTn id="160" dur="150" fill="hold"/>
                                        <p:tgtEl>
                                          <p:spTgt spid="7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txBox="1">
            <a:spLocks/>
          </p:cNvSpPr>
          <p:nvPr/>
        </p:nvSpPr>
        <p:spPr>
          <a:xfrm>
            <a:off x="275481" y="1804075"/>
            <a:ext cx="5662971" cy="413503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None/>
            </a:pPr>
            <a:r>
              <a:rPr lang="en-US" sz="2448" dirty="0">
                <a:solidFill>
                  <a:srgbClr val="0072C6"/>
                </a:solidFill>
                <a:latin typeface="Segoe UI Light"/>
              </a:rPr>
              <a:t>A SaaS model requires supporting </a:t>
            </a:r>
            <a:br>
              <a:rPr lang="en-US" sz="2448" dirty="0">
                <a:solidFill>
                  <a:srgbClr val="0072C6"/>
                </a:solidFill>
                <a:latin typeface="Segoe UI Light"/>
              </a:rPr>
            </a:br>
            <a:r>
              <a:rPr lang="en-US" sz="2448" dirty="0">
                <a:solidFill>
                  <a:srgbClr val="0072C6"/>
                </a:solidFill>
                <a:latin typeface="Segoe UI Light"/>
              </a:rPr>
              <a:t>a large number of customers</a:t>
            </a:r>
          </a:p>
          <a:p>
            <a:pPr marL="584088" lvl="1" indent="-241253" defTabSz="932563">
              <a:lnSpc>
                <a:spcPct val="100000"/>
              </a:lnSpc>
            </a:pPr>
            <a:r>
              <a:rPr lang="en-US" sz="1836" b="1" dirty="0">
                <a:solidFill>
                  <a:srgbClr val="494949"/>
                </a:solidFill>
                <a:latin typeface="Segoe UI"/>
              </a:rPr>
              <a:t>Managing many customers and </a:t>
            </a:r>
            <a:br>
              <a:rPr lang="en-US" sz="1836" b="1" dirty="0">
                <a:solidFill>
                  <a:srgbClr val="494949"/>
                </a:solidFill>
                <a:latin typeface="Segoe UI"/>
              </a:rPr>
            </a:br>
            <a:r>
              <a:rPr lang="en-US" sz="1836" b="1" dirty="0">
                <a:solidFill>
                  <a:srgbClr val="494949"/>
                </a:solidFill>
                <a:latin typeface="Segoe UI"/>
              </a:rPr>
              <a:t>databases is hard</a:t>
            </a:r>
          </a:p>
          <a:p>
            <a:pPr marL="584088" lvl="1" indent="-241253" defTabSz="932563">
              <a:lnSpc>
                <a:spcPct val="100000"/>
              </a:lnSpc>
            </a:pPr>
            <a:r>
              <a:rPr lang="en-US" sz="1836" dirty="0">
                <a:solidFill>
                  <a:srgbClr val="494949"/>
                </a:solidFill>
                <a:latin typeface="Segoe UI"/>
              </a:rPr>
              <a:t>How can you deal with isolation versus </a:t>
            </a:r>
            <a:br>
              <a:rPr lang="en-US" sz="1836" dirty="0">
                <a:solidFill>
                  <a:srgbClr val="494949"/>
                </a:solidFill>
                <a:latin typeface="Segoe UI"/>
              </a:rPr>
            </a:br>
            <a:r>
              <a:rPr lang="en-US" sz="1836" dirty="0">
                <a:solidFill>
                  <a:srgbClr val="494949"/>
                </a:solidFill>
                <a:latin typeface="Segoe UI"/>
              </a:rPr>
              <a:t>packing lots of customers into a database?</a:t>
            </a:r>
          </a:p>
          <a:p>
            <a:pPr marL="584088" lvl="1" indent="-241253" defTabSz="932563">
              <a:lnSpc>
                <a:spcPct val="100000"/>
              </a:lnSpc>
            </a:pPr>
            <a:r>
              <a:rPr lang="en-US" sz="1836" dirty="0">
                <a:solidFill>
                  <a:srgbClr val="494949"/>
                </a:solidFill>
                <a:latin typeface="Segoe UI"/>
              </a:rPr>
              <a:t>What are your resource needs and </a:t>
            </a:r>
            <a:br>
              <a:rPr lang="en-US" sz="1836" dirty="0">
                <a:solidFill>
                  <a:srgbClr val="494949"/>
                </a:solidFill>
                <a:latin typeface="Segoe UI"/>
              </a:rPr>
            </a:br>
            <a:r>
              <a:rPr lang="en-US" sz="1836" dirty="0">
                <a:solidFill>
                  <a:srgbClr val="494949"/>
                </a:solidFill>
                <a:latin typeface="Segoe UI"/>
              </a:rPr>
              <a:t>economic/business considerations?</a:t>
            </a:r>
          </a:p>
          <a:p>
            <a:pPr marL="584088" lvl="1" indent="-241253" defTabSz="932563">
              <a:lnSpc>
                <a:spcPct val="100000"/>
              </a:lnSpc>
            </a:pPr>
            <a:r>
              <a:rPr lang="en-US" sz="1836" dirty="0">
                <a:solidFill>
                  <a:srgbClr val="494949"/>
                </a:solidFill>
                <a:latin typeface="Segoe UI"/>
              </a:rPr>
              <a:t>How can you future proof for scale?</a:t>
            </a:r>
          </a:p>
          <a:p>
            <a:pPr marL="584088" lvl="1" indent="-241253" defTabSz="932563">
              <a:lnSpc>
                <a:spcPct val="100000"/>
              </a:lnSpc>
            </a:pPr>
            <a:r>
              <a:rPr lang="en-US" sz="1836" dirty="0">
                <a:solidFill>
                  <a:srgbClr val="494949"/>
                </a:solidFill>
                <a:latin typeface="Segoe UI"/>
              </a:rPr>
              <a:t>How can you handle changing business models?</a:t>
            </a:r>
          </a:p>
        </p:txBody>
      </p:sp>
      <p:sp>
        <p:nvSpPr>
          <p:cNvPr id="4" name="Title 3"/>
          <p:cNvSpPr>
            <a:spLocks noGrp="1"/>
          </p:cNvSpPr>
          <p:nvPr>
            <p:ph type="title"/>
          </p:nvPr>
        </p:nvSpPr>
        <p:spPr>
          <a:xfrm>
            <a:off x="365760" y="365760"/>
            <a:ext cx="11887878" cy="917575"/>
          </a:xfrm>
        </p:spPr>
        <p:txBody>
          <a:bodyPr lIns="91440" rIns="91440"/>
          <a:lstStyle/>
          <a:p>
            <a:r>
              <a:rPr lang="en-US" sz="4800" dirty="0"/>
              <a:t>What is difficult about building SaaS?</a:t>
            </a:r>
          </a:p>
        </p:txBody>
      </p:sp>
      <p:sp>
        <p:nvSpPr>
          <p:cNvPr id="5" name="Text Placeholder 2"/>
          <p:cNvSpPr txBox="1">
            <a:spLocks/>
          </p:cNvSpPr>
          <p:nvPr/>
        </p:nvSpPr>
        <p:spPr>
          <a:xfrm>
            <a:off x="6137242" y="1804075"/>
            <a:ext cx="5904970" cy="4135034"/>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solidFill>
                  <a:schemeClr val="tx2"/>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solidFill>
                  <a:schemeClr val="tx2"/>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solidFill>
                  <a:schemeClr val="tx2"/>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solidFill>
                  <a:schemeClr val="tx2"/>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563">
              <a:lnSpc>
                <a:spcPct val="100000"/>
              </a:lnSpc>
              <a:buNone/>
            </a:pPr>
            <a:r>
              <a:rPr lang="en-US" sz="2448" dirty="0">
                <a:solidFill>
                  <a:srgbClr val="0072C6"/>
                </a:solidFill>
                <a:latin typeface="Segoe UI Light"/>
              </a:rPr>
              <a:t>Purchasing individual databases and overprovisioning to meet the variable </a:t>
            </a:r>
            <a:br>
              <a:rPr lang="en-US" sz="2448" dirty="0">
                <a:solidFill>
                  <a:srgbClr val="0072C6"/>
                </a:solidFill>
                <a:latin typeface="Segoe UI Light"/>
              </a:rPr>
            </a:br>
            <a:r>
              <a:rPr lang="en-US" sz="2448" dirty="0">
                <a:solidFill>
                  <a:srgbClr val="0072C6"/>
                </a:solidFill>
                <a:latin typeface="Segoe UI Light"/>
              </a:rPr>
              <a:t>and peak demand for each database </a:t>
            </a:r>
            <a:br>
              <a:rPr lang="en-US" sz="2448" dirty="0">
                <a:solidFill>
                  <a:srgbClr val="0072C6"/>
                </a:solidFill>
                <a:latin typeface="Segoe UI Light"/>
              </a:rPr>
            </a:br>
            <a:r>
              <a:rPr lang="en-US" sz="2448" dirty="0">
                <a:solidFill>
                  <a:srgbClr val="0072C6"/>
                </a:solidFill>
                <a:latin typeface="Segoe UI Light"/>
              </a:rPr>
              <a:t>is often not cost efficient.</a:t>
            </a:r>
          </a:p>
          <a:p>
            <a:pPr marL="0" indent="0" defTabSz="932563">
              <a:lnSpc>
                <a:spcPct val="100000"/>
              </a:lnSpc>
              <a:buNone/>
            </a:pPr>
            <a:r>
              <a:rPr lang="en-US" sz="2448" dirty="0">
                <a:solidFill>
                  <a:srgbClr val="0072C6"/>
                </a:solidFill>
                <a:latin typeface="Segoe UI Light"/>
              </a:rPr>
              <a:t>One architectural pattern for SaaS applications is to create one database </a:t>
            </a:r>
            <a:br>
              <a:rPr lang="en-US" sz="2448" dirty="0">
                <a:solidFill>
                  <a:srgbClr val="0072C6"/>
                </a:solidFill>
                <a:latin typeface="Segoe UI Light"/>
              </a:rPr>
            </a:br>
            <a:r>
              <a:rPr lang="en-US" sz="2448" dirty="0">
                <a:solidFill>
                  <a:srgbClr val="0072C6"/>
                </a:solidFill>
                <a:latin typeface="Segoe UI Light"/>
              </a:rPr>
              <a:t>per end customer.</a:t>
            </a:r>
          </a:p>
        </p:txBody>
      </p:sp>
      <p:grpSp>
        <p:nvGrpSpPr>
          <p:cNvPr id="2" name="Group 1"/>
          <p:cNvGrpSpPr/>
          <p:nvPr/>
        </p:nvGrpSpPr>
        <p:grpSpPr>
          <a:xfrm>
            <a:off x="9251354" y="4458468"/>
            <a:ext cx="2989649" cy="1998203"/>
            <a:chOff x="9423799" y="4587346"/>
            <a:chExt cx="2259913" cy="1510466"/>
          </a:xfrm>
        </p:grpSpPr>
        <p:pic>
          <p:nvPicPr>
            <p:cNvPr id="7" name="Picture 6"/>
            <p:cNvPicPr>
              <a:picLocks noChangeAspect="1"/>
            </p:cNvPicPr>
            <p:nvPr/>
          </p:nvPicPr>
          <p:blipFill>
            <a:blip r:embed="rId2"/>
            <a:stretch>
              <a:fillRect/>
            </a:stretch>
          </p:blipFill>
          <p:spPr>
            <a:xfrm>
              <a:off x="9423799" y="4587346"/>
              <a:ext cx="2259913" cy="826613"/>
            </a:xfrm>
            <a:prstGeom prst="rect">
              <a:avLst/>
            </a:prstGeom>
          </p:spPr>
        </p:pic>
        <p:pic>
          <p:nvPicPr>
            <p:cNvPr id="8" name="Picture 7"/>
            <p:cNvPicPr>
              <a:picLocks noChangeAspect="1"/>
            </p:cNvPicPr>
            <p:nvPr/>
          </p:nvPicPr>
          <p:blipFill>
            <a:blip r:embed="rId3"/>
            <a:stretch>
              <a:fillRect/>
            </a:stretch>
          </p:blipFill>
          <p:spPr>
            <a:xfrm>
              <a:off x="9997891" y="5362202"/>
              <a:ext cx="1160291" cy="735610"/>
            </a:xfrm>
            <a:prstGeom prst="rect">
              <a:avLst/>
            </a:prstGeom>
          </p:spPr>
        </p:pic>
      </p:grpSp>
    </p:spTree>
    <p:extLst>
      <p:ext uri="{BB962C8B-B14F-4D97-AF65-F5344CB8AC3E}">
        <p14:creationId xmlns:p14="http://schemas.microsoft.com/office/powerpoint/2010/main" val="1974732553"/>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365760"/>
            <a:ext cx="11889564" cy="917575"/>
          </a:xfrm>
        </p:spPr>
        <p:txBody>
          <a:bodyPr lIns="91440" rIns="91440"/>
          <a:lstStyle/>
          <a:p>
            <a:r>
              <a:rPr lang="en-US" sz="4800" dirty="0"/>
              <a:t>Elastic databases at a glance</a:t>
            </a:r>
          </a:p>
        </p:txBody>
      </p:sp>
      <p:pic>
        <p:nvPicPr>
          <p:cNvPr id="6" name="Picture 5"/>
          <p:cNvPicPr>
            <a:picLocks noChangeAspect="1"/>
          </p:cNvPicPr>
          <p:nvPr/>
        </p:nvPicPr>
        <p:blipFill>
          <a:blip r:embed="rId3"/>
          <a:stretch>
            <a:fillRect/>
          </a:stretch>
        </p:blipFill>
        <p:spPr>
          <a:xfrm>
            <a:off x="9506447" y="2551234"/>
            <a:ext cx="1129515" cy="1129515"/>
          </a:xfrm>
          <a:prstGeom prst="rect">
            <a:avLst/>
          </a:prstGeom>
        </p:spPr>
      </p:pic>
      <p:pic>
        <p:nvPicPr>
          <p:cNvPr id="8" name="Picture 7"/>
          <p:cNvPicPr>
            <a:picLocks noChangeAspect="1"/>
          </p:cNvPicPr>
          <p:nvPr/>
        </p:nvPicPr>
        <p:blipFill>
          <a:blip r:embed="rId4"/>
          <a:stretch>
            <a:fillRect/>
          </a:stretch>
        </p:blipFill>
        <p:spPr>
          <a:xfrm>
            <a:off x="3828337" y="2557809"/>
            <a:ext cx="1295329" cy="1089863"/>
          </a:xfrm>
          <a:prstGeom prst="rect">
            <a:avLst/>
          </a:prstGeom>
        </p:spPr>
      </p:pic>
      <p:pic>
        <p:nvPicPr>
          <p:cNvPr id="9" name="Picture 8"/>
          <p:cNvPicPr>
            <a:picLocks noChangeAspect="1"/>
          </p:cNvPicPr>
          <p:nvPr/>
        </p:nvPicPr>
        <p:blipFill>
          <a:blip r:embed="rId5"/>
          <a:stretch>
            <a:fillRect/>
          </a:stretch>
        </p:blipFill>
        <p:spPr>
          <a:xfrm>
            <a:off x="1199291" y="2478905"/>
            <a:ext cx="1226920" cy="1221369"/>
          </a:xfrm>
          <a:prstGeom prst="rect">
            <a:avLst/>
          </a:prstGeom>
        </p:spPr>
      </p:pic>
      <p:pic>
        <p:nvPicPr>
          <p:cNvPr id="10" name="Picture 9"/>
          <p:cNvPicPr>
            <a:picLocks noChangeAspect="1"/>
          </p:cNvPicPr>
          <p:nvPr/>
        </p:nvPicPr>
        <p:blipFill>
          <a:blip r:embed="rId6"/>
          <a:stretch>
            <a:fillRect/>
          </a:stretch>
        </p:blipFill>
        <p:spPr>
          <a:xfrm>
            <a:off x="6795955" y="2505928"/>
            <a:ext cx="1318306" cy="1227223"/>
          </a:xfrm>
          <a:prstGeom prst="rect">
            <a:avLst/>
          </a:prstGeom>
        </p:spPr>
      </p:pic>
      <p:sp>
        <p:nvSpPr>
          <p:cNvPr id="11" name="Rectangle 10"/>
          <p:cNvSpPr/>
          <p:nvPr/>
        </p:nvSpPr>
        <p:spPr>
          <a:xfrm>
            <a:off x="499338" y="4075061"/>
            <a:ext cx="2631179" cy="939873"/>
          </a:xfrm>
          <a:prstGeom prst="rect">
            <a:avLst/>
          </a:prstGeom>
        </p:spPr>
        <p:txBody>
          <a:bodyPr wrap="square">
            <a:spAutoFit/>
          </a:bodyPr>
          <a:lstStyle/>
          <a:p>
            <a:pPr defTabSz="932597"/>
            <a:r>
              <a:rPr lang="en-US" sz="1836" dirty="0">
                <a:solidFill>
                  <a:srgbClr val="494949"/>
                </a:solidFill>
                <a:latin typeface="Segoe UI"/>
              </a:rPr>
              <a:t>Elastic database pools and elastic database pricing model (preview)</a:t>
            </a:r>
          </a:p>
        </p:txBody>
      </p:sp>
      <p:sp>
        <p:nvSpPr>
          <p:cNvPr id="12" name="Rectangle 11"/>
          <p:cNvSpPr/>
          <p:nvPr/>
        </p:nvSpPr>
        <p:spPr>
          <a:xfrm>
            <a:off x="3333108" y="4075061"/>
            <a:ext cx="2979646" cy="955078"/>
          </a:xfrm>
          <a:prstGeom prst="rect">
            <a:avLst/>
          </a:prstGeom>
        </p:spPr>
        <p:txBody>
          <a:bodyPr wrap="square">
            <a:spAutoFit/>
          </a:bodyPr>
          <a:lstStyle/>
          <a:p>
            <a:pPr defTabSz="932597"/>
            <a:r>
              <a:rPr lang="en-US" sz="1836" dirty="0">
                <a:solidFill>
                  <a:srgbClr val="494949"/>
                </a:solidFill>
                <a:latin typeface="Segoe UI"/>
              </a:rPr>
              <a:t>Elastic database tools—client library and split-merge service (GA)</a:t>
            </a:r>
          </a:p>
        </p:txBody>
      </p:sp>
      <p:sp>
        <p:nvSpPr>
          <p:cNvPr id="13" name="Rectangle 12"/>
          <p:cNvSpPr/>
          <p:nvPr/>
        </p:nvSpPr>
        <p:spPr>
          <a:xfrm>
            <a:off x="6278636" y="4075062"/>
            <a:ext cx="2335311" cy="670445"/>
          </a:xfrm>
          <a:prstGeom prst="rect">
            <a:avLst/>
          </a:prstGeom>
        </p:spPr>
        <p:txBody>
          <a:bodyPr wrap="square">
            <a:spAutoFit/>
          </a:bodyPr>
          <a:lstStyle/>
          <a:p>
            <a:pPr defTabSz="932597"/>
            <a:r>
              <a:rPr lang="en-US" sz="1836" dirty="0">
                <a:solidFill>
                  <a:srgbClr val="494949"/>
                </a:solidFill>
                <a:latin typeface="Segoe UI"/>
              </a:rPr>
              <a:t>Elastic database job (preview)</a:t>
            </a:r>
          </a:p>
        </p:txBody>
      </p:sp>
      <p:sp>
        <p:nvSpPr>
          <p:cNvPr id="14" name="Rectangle 13"/>
          <p:cNvSpPr/>
          <p:nvPr/>
        </p:nvSpPr>
        <p:spPr>
          <a:xfrm>
            <a:off x="8994062" y="4085037"/>
            <a:ext cx="2828425" cy="958583"/>
          </a:xfrm>
          <a:prstGeom prst="rect">
            <a:avLst/>
          </a:prstGeom>
        </p:spPr>
        <p:txBody>
          <a:bodyPr wrap="square">
            <a:spAutoFit/>
          </a:bodyPr>
          <a:lstStyle/>
          <a:p>
            <a:pPr defTabSz="932597"/>
            <a:r>
              <a:rPr lang="en-US" sz="1836" dirty="0">
                <a:solidFill>
                  <a:srgbClr val="494949"/>
                </a:solidFill>
                <a:latin typeface="Segoe UI"/>
              </a:rPr>
              <a:t>Elastic database </a:t>
            </a:r>
            <a:br>
              <a:rPr lang="en-US" sz="1836" dirty="0">
                <a:solidFill>
                  <a:srgbClr val="494949"/>
                </a:solidFill>
                <a:latin typeface="Segoe UI"/>
              </a:rPr>
            </a:br>
            <a:r>
              <a:rPr lang="en-US" sz="1836" dirty="0">
                <a:solidFill>
                  <a:srgbClr val="494949"/>
                </a:solidFill>
                <a:latin typeface="Segoe UI"/>
              </a:rPr>
              <a:t>queries and transactions </a:t>
            </a:r>
            <a:br>
              <a:rPr lang="en-US" sz="1836" dirty="0">
                <a:solidFill>
                  <a:srgbClr val="494949"/>
                </a:solidFill>
                <a:latin typeface="Segoe UI"/>
              </a:rPr>
            </a:br>
            <a:endParaRPr lang="en-US" sz="1836" dirty="0">
              <a:solidFill>
                <a:srgbClr val="494949"/>
              </a:solidFill>
              <a:latin typeface="Segoe UI"/>
            </a:endParaRPr>
          </a:p>
        </p:txBody>
      </p:sp>
    </p:spTree>
    <p:extLst>
      <p:ext uri="{BB962C8B-B14F-4D97-AF65-F5344CB8AC3E}">
        <p14:creationId xmlns:p14="http://schemas.microsoft.com/office/powerpoint/2010/main" val="395700649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437" y="2354262"/>
            <a:ext cx="11201400" cy="1015663"/>
          </a:xfrm>
          <a:prstGeom prst="rect">
            <a:avLst/>
          </a:prstGeom>
          <a:noFill/>
        </p:spPr>
        <p:txBody>
          <a:bodyPr vert="horz" wrap="square" lIns="91440" tIns="91440" rIns="91440" bIns="91440" rtlCol="0" anchor="t" anchorCtr="0">
            <a:spAutoFit/>
          </a:bodyPr>
          <a:lstStyle>
            <a:lvl1pPr algn="l" defTabSz="932742" rtl="0" eaLnBrk="1" latinLnBrk="0" hangingPunct="1">
              <a:lnSpc>
                <a:spcPct val="90000"/>
              </a:lnSpc>
              <a:spcBef>
                <a:spcPct val="0"/>
              </a:spcBef>
              <a:buNone/>
              <a:defRPr lang="en-US" sz="6000" b="0" kern="1200" cap="none" spc="-80" baseline="0">
                <a:ln w="3175">
                  <a:noFill/>
                </a:ln>
                <a:solidFill>
                  <a:srgbClr val="0072C6"/>
                </a:solidFill>
                <a:effectLst/>
                <a:latin typeface="+mj-lt"/>
                <a:ea typeface="+mn-ea"/>
                <a:cs typeface="Segoe UI" pitchFamily="34" charset="0"/>
              </a:defRPr>
            </a:lvl1pPr>
          </a:lstStyle>
          <a:p>
            <a:r>
              <a:rPr lang="en-US" dirty="0">
                <a:solidFill>
                  <a:schemeClr val="tx1"/>
                </a:solidFill>
              </a:rPr>
              <a:t>03 | Implement SQL Database</a:t>
            </a:r>
          </a:p>
        </p:txBody>
      </p:sp>
    </p:spTree>
    <p:extLst>
      <p:ext uri="{BB962C8B-B14F-4D97-AF65-F5344CB8AC3E}">
        <p14:creationId xmlns:p14="http://schemas.microsoft.com/office/powerpoint/2010/main" val="382722003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9564" cy="917575"/>
          </a:xfrm>
        </p:spPr>
        <p:txBody>
          <a:bodyPr lIns="91440" rIns="91440"/>
          <a:lstStyle/>
          <a:p>
            <a:r>
              <a:rPr lang="en-US" sz="4800" dirty="0"/>
              <a:t>Concepts</a:t>
            </a:r>
          </a:p>
        </p:txBody>
      </p:sp>
      <p:sp>
        <p:nvSpPr>
          <p:cNvPr id="3" name="Text Placeholder 2"/>
          <p:cNvSpPr>
            <a:spLocks noGrp="1"/>
          </p:cNvSpPr>
          <p:nvPr>
            <p:ph type="body" sz="quarter" idx="11"/>
          </p:nvPr>
        </p:nvSpPr>
        <p:spPr>
          <a:xfrm>
            <a:off x="6736351" y="1265650"/>
            <a:ext cx="5243930" cy="5364112"/>
          </a:xfrm>
        </p:spPr>
        <p:txBody>
          <a:bodyPr>
            <a:noAutofit/>
          </a:bodyPr>
          <a:lstStyle/>
          <a:p>
            <a:r>
              <a:rPr lang="en-US" sz="2448" dirty="0"/>
              <a:t>An elastic database pool is a collection of DTUs and storage that is used by multiple databases</a:t>
            </a:r>
          </a:p>
          <a:p>
            <a:r>
              <a:rPr lang="en-US" sz="2448" dirty="0"/>
              <a:t>Elastic database jobs allow you to perform tasks across databases </a:t>
            </a:r>
            <a:br>
              <a:rPr lang="en-US" sz="2448" dirty="0"/>
            </a:br>
            <a:r>
              <a:rPr lang="en-US" sz="2448" dirty="0"/>
              <a:t>in the pool</a:t>
            </a:r>
          </a:p>
          <a:p>
            <a:pPr>
              <a:lnSpc>
                <a:spcPct val="110000"/>
              </a:lnSpc>
            </a:pPr>
            <a:r>
              <a:rPr lang="en-US" sz="2040" b="1" dirty="0">
                <a:solidFill>
                  <a:schemeClr val="tx1"/>
                </a:solidFill>
                <a:latin typeface="+mn-lt"/>
              </a:rPr>
              <a:t>Scenarios include</a:t>
            </a:r>
          </a:p>
          <a:p>
            <a:pPr marL="466298" lvl="1" indent="-186519">
              <a:lnSpc>
                <a:spcPct val="110000"/>
              </a:lnSpc>
              <a:buFont typeface="Arial" panose="020B0604020202020204" pitchFamily="34" charset="0"/>
              <a:buChar char="•"/>
            </a:pPr>
            <a:r>
              <a:rPr lang="en-US" sz="1632" dirty="0"/>
              <a:t>Performing administrative tasks, such as </a:t>
            </a:r>
            <a:br>
              <a:rPr lang="en-US" sz="1632" dirty="0"/>
            </a:br>
            <a:r>
              <a:rPr lang="en-US" sz="1632" dirty="0"/>
              <a:t>deploying new schema</a:t>
            </a:r>
          </a:p>
          <a:p>
            <a:pPr marL="466298" lvl="1" indent="-186519">
              <a:lnSpc>
                <a:spcPct val="110000"/>
              </a:lnSpc>
              <a:buFont typeface="Arial" panose="020B0604020202020204" pitchFamily="34" charset="0"/>
              <a:buChar char="•"/>
            </a:pPr>
            <a:r>
              <a:rPr lang="en-US" sz="1632" dirty="0"/>
              <a:t>Update reference data; for example, product information common across all databases</a:t>
            </a:r>
          </a:p>
          <a:p>
            <a:pPr marL="466298" lvl="1" indent="-186519">
              <a:lnSpc>
                <a:spcPct val="110000"/>
              </a:lnSpc>
              <a:buFont typeface="Arial" panose="020B0604020202020204" pitchFamily="34" charset="0"/>
              <a:buChar char="•"/>
            </a:pPr>
            <a:r>
              <a:rPr lang="en-US" sz="1632" dirty="0"/>
              <a:t>Rebuild indexes to improve query performance</a:t>
            </a:r>
          </a:p>
        </p:txBody>
      </p:sp>
      <p:grpSp>
        <p:nvGrpSpPr>
          <p:cNvPr id="8" name="Group 7"/>
          <p:cNvGrpSpPr/>
          <p:nvPr/>
        </p:nvGrpSpPr>
        <p:grpSpPr>
          <a:xfrm>
            <a:off x="494818" y="1439624"/>
            <a:ext cx="5873182" cy="2736496"/>
            <a:chOff x="272284" y="1454011"/>
            <a:chExt cx="6254155" cy="2914003"/>
          </a:xfrm>
        </p:grpSpPr>
        <p:cxnSp>
          <p:nvCxnSpPr>
            <p:cNvPr id="38" name="Straight Arrow Connector 37"/>
            <p:cNvCxnSpPr/>
            <p:nvPr/>
          </p:nvCxnSpPr>
          <p:spPr>
            <a:xfrm flipH="1">
              <a:off x="1164402" y="4342277"/>
              <a:ext cx="5299670" cy="25737"/>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1371292" y="1758511"/>
              <a:ext cx="887450" cy="2175609"/>
              <a:chOff x="1486523" y="3434677"/>
              <a:chExt cx="887450" cy="2175609"/>
            </a:xfrm>
          </p:grpSpPr>
          <p:sp>
            <p:nvSpPr>
              <p:cNvPr id="40" name="Freeform 39"/>
              <p:cNvSpPr>
                <a:spLocks noChangeAspect="1"/>
              </p:cNvSpPr>
              <p:nvPr/>
            </p:nvSpPr>
            <p:spPr bwMode="auto">
              <a:xfrm>
                <a:off x="1486523" y="3434677"/>
                <a:ext cx="887450" cy="2175609"/>
              </a:xfrm>
              <a:custGeom>
                <a:avLst/>
                <a:gdLst>
                  <a:gd name="connsiteX0" fmla="*/ 443725 w 887450"/>
                  <a:gd name="connsiteY0" fmla="*/ 38735 h 2175609"/>
                  <a:gd name="connsiteX1" fmla="*/ 79144 w 887450"/>
                  <a:gd name="connsiteY1" fmla="*/ 151593 h 2175609"/>
                  <a:gd name="connsiteX2" fmla="*/ 443725 w 887450"/>
                  <a:gd name="connsiteY2" fmla="*/ 264452 h 2175609"/>
                  <a:gd name="connsiteX3" fmla="*/ 808306 w 887450"/>
                  <a:gd name="connsiteY3" fmla="*/ 151593 h 2175609"/>
                  <a:gd name="connsiteX4" fmla="*/ 443725 w 887450"/>
                  <a:gd name="connsiteY4" fmla="*/ 38735 h 2175609"/>
                  <a:gd name="connsiteX5" fmla="*/ 443725 w 887450"/>
                  <a:gd name="connsiteY5" fmla="*/ 0 h 2175609"/>
                  <a:gd name="connsiteX6" fmla="*/ 616427 w 887450"/>
                  <a:gd name="connsiteY6" fmla="*/ 13550 h 2175609"/>
                  <a:gd name="connsiteX7" fmla="*/ 757475 w 887450"/>
                  <a:gd name="connsiteY7" fmla="*/ 50509 h 2175609"/>
                  <a:gd name="connsiteX8" fmla="*/ 852577 w 887450"/>
                  <a:gd name="connsiteY8" fmla="*/ 105337 h 2175609"/>
                  <a:gd name="connsiteX9" fmla="*/ 887450 w 887450"/>
                  <a:gd name="connsiteY9" fmla="*/ 172492 h 2175609"/>
                  <a:gd name="connsiteX10" fmla="*/ 887450 w 887450"/>
                  <a:gd name="connsiteY10" fmla="*/ 622888 h 2175609"/>
                  <a:gd name="connsiteX11" fmla="*/ 887450 w 887450"/>
                  <a:gd name="connsiteY11" fmla="*/ 862254 h 2175609"/>
                  <a:gd name="connsiteX12" fmla="*/ 887450 w 887450"/>
                  <a:gd name="connsiteY12" fmla="*/ 1312650 h 2175609"/>
                  <a:gd name="connsiteX13" fmla="*/ 887267 w 887450"/>
                  <a:gd name="connsiteY13" fmla="*/ 1313003 h 2175609"/>
                  <a:gd name="connsiteX14" fmla="*/ 887450 w 887450"/>
                  <a:gd name="connsiteY14" fmla="*/ 1313355 h 2175609"/>
                  <a:gd name="connsiteX15" fmla="*/ 887450 w 887450"/>
                  <a:gd name="connsiteY15" fmla="*/ 2003117 h 2175609"/>
                  <a:gd name="connsiteX16" fmla="*/ 852577 w 887450"/>
                  <a:gd name="connsiteY16" fmla="*/ 2070276 h 2175609"/>
                  <a:gd name="connsiteX17" fmla="*/ 757475 w 887450"/>
                  <a:gd name="connsiteY17" fmla="*/ 2125100 h 2175609"/>
                  <a:gd name="connsiteX18" fmla="*/ 616427 w 887450"/>
                  <a:gd name="connsiteY18" fmla="*/ 2162059 h 2175609"/>
                  <a:gd name="connsiteX19" fmla="*/ 443725 w 887450"/>
                  <a:gd name="connsiteY19" fmla="*/ 2175609 h 2175609"/>
                  <a:gd name="connsiteX20" fmla="*/ 129981 w 887450"/>
                  <a:gd name="connsiteY20" fmla="*/ 2125100 h 2175609"/>
                  <a:gd name="connsiteX21" fmla="*/ 34879 w 887450"/>
                  <a:gd name="connsiteY21" fmla="*/ 2070276 h 2175609"/>
                  <a:gd name="connsiteX22" fmla="*/ 0 w 887450"/>
                  <a:gd name="connsiteY22" fmla="*/ 2003117 h 2175609"/>
                  <a:gd name="connsiteX23" fmla="*/ 0 w 887450"/>
                  <a:gd name="connsiteY23" fmla="*/ 1313355 h 2175609"/>
                  <a:gd name="connsiteX24" fmla="*/ 91 w 887450"/>
                  <a:gd name="connsiteY24" fmla="*/ 1313003 h 2175609"/>
                  <a:gd name="connsiteX25" fmla="*/ 0 w 887450"/>
                  <a:gd name="connsiteY25" fmla="*/ 1312650 h 2175609"/>
                  <a:gd name="connsiteX26" fmla="*/ 0 w 887450"/>
                  <a:gd name="connsiteY26" fmla="*/ 862254 h 2175609"/>
                  <a:gd name="connsiteX27" fmla="*/ 0 w 887450"/>
                  <a:gd name="connsiteY27" fmla="*/ 622888 h 2175609"/>
                  <a:gd name="connsiteX28" fmla="*/ 0 w 887450"/>
                  <a:gd name="connsiteY28" fmla="*/ 172492 h 2175609"/>
                  <a:gd name="connsiteX29" fmla="*/ 129981 w 887450"/>
                  <a:gd name="connsiteY29" fmla="*/ 50509 h 2175609"/>
                  <a:gd name="connsiteX30" fmla="*/ 271024 w 887450"/>
                  <a:gd name="connsiteY30" fmla="*/ 13550 h 2175609"/>
                  <a:gd name="connsiteX31" fmla="*/ 443725 w 887450"/>
                  <a:gd name="connsiteY31" fmla="*/ 0 h 2175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7450" h="2175609">
                    <a:moveTo>
                      <a:pt x="443725" y="38735"/>
                    </a:moveTo>
                    <a:cubicBezTo>
                      <a:pt x="242371" y="38735"/>
                      <a:pt x="79144" y="89265"/>
                      <a:pt x="79144" y="151593"/>
                    </a:cubicBezTo>
                    <a:cubicBezTo>
                      <a:pt x="79144" y="213922"/>
                      <a:pt x="242371" y="264452"/>
                      <a:pt x="443725" y="264452"/>
                    </a:cubicBezTo>
                    <a:cubicBezTo>
                      <a:pt x="645079" y="264452"/>
                      <a:pt x="808306" y="213922"/>
                      <a:pt x="808306" y="151593"/>
                    </a:cubicBezTo>
                    <a:cubicBezTo>
                      <a:pt x="808306" y="89265"/>
                      <a:pt x="645079" y="38735"/>
                      <a:pt x="443725" y="38735"/>
                    </a:cubicBezTo>
                    <a:close/>
                    <a:moveTo>
                      <a:pt x="443725" y="0"/>
                    </a:moveTo>
                    <a:lnTo>
                      <a:pt x="616427" y="13550"/>
                    </a:lnTo>
                    <a:lnTo>
                      <a:pt x="757475" y="50509"/>
                    </a:lnTo>
                    <a:lnTo>
                      <a:pt x="852577" y="105337"/>
                    </a:lnTo>
                    <a:lnTo>
                      <a:pt x="887450" y="172492"/>
                    </a:lnTo>
                    <a:lnTo>
                      <a:pt x="887450" y="622888"/>
                    </a:lnTo>
                    <a:lnTo>
                      <a:pt x="887450" y="862254"/>
                    </a:lnTo>
                    <a:lnTo>
                      <a:pt x="887450" y="1312650"/>
                    </a:lnTo>
                    <a:lnTo>
                      <a:pt x="887267" y="1313003"/>
                    </a:lnTo>
                    <a:lnTo>
                      <a:pt x="887450" y="1313355"/>
                    </a:lnTo>
                    <a:lnTo>
                      <a:pt x="887450" y="2003117"/>
                    </a:lnTo>
                    <a:lnTo>
                      <a:pt x="852577" y="2070276"/>
                    </a:lnTo>
                    <a:lnTo>
                      <a:pt x="757475" y="2125100"/>
                    </a:lnTo>
                    <a:lnTo>
                      <a:pt x="616427" y="2162059"/>
                    </a:lnTo>
                    <a:cubicBezTo>
                      <a:pt x="563345" y="2170783"/>
                      <a:pt x="504983" y="2175609"/>
                      <a:pt x="443725" y="2175609"/>
                    </a:cubicBezTo>
                    <a:cubicBezTo>
                      <a:pt x="321214" y="2175609"/>
                      <a:pt x="210286" y="2156314"/>
                      <a:pt x="129981" y="2125100"/>
                    </a:cubicBezTo>
                    <a:cubicBezTo>
                      <a:pt x="89828" y="2109497"/>
                      <a:pt x="57332" y="2090911"/>
                      <a:pt x="34879" y="2070276"/>
                    </a:cubicBezTo>
                    <a:cubicBezTo>
                      <a:pt x="12420" y="2049637"/>
                      <a:pt x="0" y="2026942"/>
                      <a:pt x="0" y="2003117"/>
                    </a:cubicBezTo>
                    <a:lnTo>
                      <a:pt x="0" y="1313355"/>
                    </a:lnTo>
                    <a:lnTo>
                      <a:pt x="91" y="1313003"/>
                    </a:lnTo>
                    <a:lnTo>
                      <a:pt x="0" y="1312650"/>
                    </a:lnTo>
                    <a:lnTo>
                      <a:pt x="0" y="862254"/>
                    </a:lnTo>
                    <a:lnTo>
                      <a:pt x="0" y="622888"/>
                    </a:lnTo>
                    <a:lnTo>
                      <a:pt x="0" y="172492"/>
                    </a:lnTo>
                    <a:cubicBezTo>
                      <a:pt x="0" y="124843"/>
                      <a:pt x="49676" y="81719"/>
                      <a:pt x="129981" y="50509"/>
                    </a:cubicBezTo>
                    <a:cubicBezTo>
                      <a:pt x="170133" y="34902"/>
                      <a:pt x="217942" y="22275"/>
                      <a:pt x="271024" y="13550"/>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1" name="Rectangle 40"/>
              <p:cNvSpPr/>
              <p:nvPr/>
            </p:nvSpPr>
            <p:spPr>
              <a:xfrm>
                <a:off x="1829932" y="4345729"/>
                <a:ext cx="200630" cy="338932"/>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42" name="Group 41"/>
            <p:cNvGrpSpPr/>
            <p:nvPr/>
          </p:nvGrpSpPr>
          <p:grpSpPr>
            <a:xfrm>
              <a:off x="2741878" y="2899374"/>
              <a:ext cx="887450" cy="1034746"/>
              <a:chOff x="2857109" y="4575540"/>
              <a:chExt cx="887450" cy="1034746"/>
            </a:xfrm>
          </p:grpSpPr>
          <p:sp>
            <p:nvSpPr>
              <p:cNvPr id="43" name="Flowchart: Magnetic Disk 10"/>
              <p:cNvSpPr>
                <a:spLocks noChangeAspect="1"/>
              </p:cNvSpPr>
              <p:nvPr/>
            </p:nvSpPr>
            <p:spPr bwMode="auto">
              <a:xfrm>
                <a:off x="2857109" y="4575540"/>
                <a:ext cx="887450" cy="1034746"/>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4" name="Rectangle 43"/>
              <p:cNvSpPr/>
              <p:nvPr/>
            </p:nvSpPr>
            <p:spPr>
              <a:xfrm>
                <a:off x="3210376" y="5032218"/>
                <a:ext cx="200630" cy="338931"/>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45" name="Group 44"/>
            <p:cNvGrpSpPr/>
            <p:nvPr/>
          </p:nvGrpSpPr>
          <p:grpSpPr>
            <a:xfrm>
              <a:off x="4112463" y="2208908"/>
              <a:ext cx="887450" cy="1725212"/>
              <a:chOff x="4227694" y="3885074"/>
              <a:chExt cx="887450" cy="1725212"/>
            </a:xfrm>
          </p:grpSpPr>
          <p:sp>
            <p:nvSpPr>
              <p:cNvPr id="46" name="Freeform 45"/>
              <p:cNvSpPr>
                <a:spLocks noChangeAspect="1"/>
              </p:cNvSpPr>
              <p:nvPr/>
            </p:nvSpPr>
            <p:spPr bwMode="auto">
              <a:xfrm>
                <a:off x="4227694" y="3885074"/>
                <a:ext cx="887450" cy="1725212"/>
              </a:xfrm>
              <a:custGeom>
                <a:avLst/>
                <a:gdLst>
                  <a:gd name="connsiteX0" fmla="*/ 443725 w 887450"/>
                  <a:gd name="connsiteY0" fmla="*/ 38735 h 1725212"/>
                  <a:gd name="connsiteX1" fmla="*/ 79144 w 887450"/>
                  <a:gd name="connsiteY1" fmla="*/ 151594 h 1725212"/>
                  <a:gd name="connsiteX2" fmla="*/ 443725 w 887450"/>
                  <a:gd name="connsiteY2" fmla="*/ 264452 h 1725212"/>
                  <a:gd name="connsiteX3" fmla="*/ 808306 w 887450"/>
                  <a:gd name="connsiteY3" fmla="*/ 151594 h 1725212"/>
                  <a:gd name="connsiteX4" fmla="*/ 443725 w 887450"/>
                  <a:gd name="connsiteY4" fmla="*/ 38735 h 1725212"/>
                  <a:gd name="connsiteX5" fmla="*/ 443725 w 887450"/>
                  <a:gd name="connsiteY5" fmla="*/ 0 h 1725212"/>
                  <a:gd name="connsiteX6" fmla="*/ 616427 w 887450"/>
                  <a:gd name="connsiteY6" fmla="*/ 13551 h 1725212"/>
                  <a:gd name="connsiteX7" fmla="*/ 757475 w 887450"/>
                  <a:gd name="connsiteY7" fmla="*/ 50509 h 1725212"/>
                  <a:gd name="connsiteX8" fmla="*/ 852577 w 887450"/>
                  <a:gd name="connsiteY8" fmla="*/ 105338 h 1725212"/>
                  <a:gd name="connsiteX9" fmla="*/ 887450 w 887450"/>
                  <a:gd name="connsiteY9" fmla="*/ 172492 h 1725212"/>
                  <a:gd name="connsiteX10" fmla="*/ 887450 w 887450"/>
                  <a:gd name="connsiteY10" fmla="*/ 862254 h 1725212"/>
                  <a:gd name="connsiteX11" fmla="*/ 887267 w 887450"/>
                  <a:gd name="connsiteY11" fmla="*/ 862606 h 1725212"/>
                  <a:gd name="connsiteX12" fmla="*/ 887450 w 887450"/>
                  <a:gd name="connsiteY12" fmla="*/ 862958 h 1725212"/>
                  <a:gd name="connsiteX13" fmla="*/ 887450 w 887450"/>
                  <a:gd name="connsiteY13" fmla="*/ 1552720 h 1725212"/>
                  <a:gd name="connsiteX14" fmla="*/ 852577 w 887450"/>
                  <a:gd name="connsiteY14" fmla="*/ 1619879 h 1725212"/>
                  <a:gd name="connsiteX15" fmla="*/ 757475 w 887450"/>
                  <a:gd name="connsiteY15" fmla="*/ 1674703 h 1725212"/>
                  <a:gd name="connsiteX16" fmla="*/ 616427 w 887450"/>
                  <a:gd name="connsiteY16" fmla="*/ 1711662 h 1725212"/>
                  <a:gd name="connsiteX17" fmla="*/ 443725 w 887450"/>
                  <a:gd name="connsiteY17" fmla="*/ 1725212 h 1725212"/>
                  <a:gd name="connsiteX18" fmla="*/ 129981 w 887450"/>
                  <a:gd name="connsiteY18" fmla="*/ 1674703 h 1725212"/>
                  <a:gd name="connsiteX19" fmla="*/ 34879 w 887450"/>
                  <a:gd name="connsiteY19" fmla="*/ 1619879 h 1725212"/>
                  <a:gd name="connsiteX20" fmla="*/ 0 w 887450"/>
                  <a:gd name="connsiteY20" fmla="*/ 1552720 h 1725212"/>
                  <a:gd name="connsiteX21" fmla="*/ 0 w 887450"/>
                  <a:gd name="connsiteY21" fmla="*/ 862958 h 1725212"/>
                  <a:gd name="connsiteX22" fmla="*/ 92 w 887450"/>
                  <a:gd name="connsiteY22" fmla="*/ 862606 h 1725212"/>
                  <a:gd name="connsiteX23" fmla="*/ 0 w 887450"/>
                  <a:gd name="connsiteY23" fmla="*/ 862254 h 1725212"/>
                  <a:gd name="connsiteX24" fmla="*/ 0 w 887450"/>
                  <a:gd name="connsiteY24" fmla="*/ 172492 h 1725212"/>
                  <a:gd name="connsiteX25" fmla="*/ 129981 w 887450"/>
                  <a:gd name="connsiteY25" fmla="*/ 50509 h 1725212"/>
                  <a:gd name="connsiteX26" fmla="*/ 271024 w 887450"/>
                  <a:gd name="connsiteY26" fmla="*/ 13551 h 1725212"/>
                  <a:gd name="connsiteX27" fmla="*/ 443725 w 887450"/>
                  <a:gd name="connsiteY27" fmla="*/ 0 h 1725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87450" h="1725212">
                    <a:moveTo>
                      <a:pt x="443725" y="38735"/>
                    </a:moveTo>
                    <a:cubicBezTo>
                      <a:pt x="242372" y="38735"/>
                      <a:pt x="79144" y="89265"/>
                      <a:pt x="79144" y="151594"/>
                    </a:cubicBezTo>
                    <a:cubicBezTo>
                      <a:pt x="79144" y="213922"/>
                      <a:pt x="242372" y="264452"/>
                      <a:pt x="443725" y="264452"/>
                    </a:cubicBezTo>
                    <a:cubicBezTo>
                      <a:pt x="645079" y="264452"/>
                      <a:pt x="808306" y="213922"/>
                      <a:pt x="808306" y="151594"/>
                    </a:cubicBezTo>
                    <a:cubicBezTo>
                      <a:pt x="808306" y="89265"/>
                      <a:pt x="645079" y="38735"/>
                      <a:pt x="443725" y="38735"/>
                    </a:cubicBezTo>
                    <a:close/>
                    <a:moveTo>
                      <a:pt x="443725" y="0"/>
                    </a:moveTo>
                    <a:lnTo>
                      <a:pt x="616427" y="13551"/>
                    </a:lnTo>
                    <a:lnTo>
                      <a:pt x="757475" y="50509"/>
                    </a:lnTo>
                    <a:lnTo>
                      <a:pt x="852577" y="105338"/>
                    </a:lnTo>
                    <a:lnTo>
                      <a:pt x="887450" y="172492"/>
                    </a:lnTo>
                    <a:lnTo>
                      <a:pt x="887450" y="862254"/>
                    </a:lnTo>
                    <a:lnTo>
                      <a:pt x="887267" y="862606"/>
                    </a:lnTo>
                    <a:lnTo>
                      <a:pt x="887450" y="862958"/>
                    </a:lnTo>
                    <a:lnTo>
                      <a:pt x="887450" y="1552720"/>
                    </a:lnTo>
                    <a:lnTo>
                      <a:pt x="852577" y="1619879"/>
                    </a:lnTo>
                    <a:lnTo>
                      <a:pt x="757475" y="1674703"/>
                    </a:lnTo>
                    <a:lnTo>
                      <a:pt x="616427" y="1711662"/>
                    </a:lnTo>
                    <a:cubicBezTo>
                      <a:pt x="563345" y="1720386"/>
                      <a:pt x="504983" y="1725212"/>
                      <a:pt x="443725" y="1725212"/>
                    </a:cubicBezTo>
                    <a:cubicBezTo>
                      <a:pt x="321214" y="1725212"/>
                      <a:pt x="210286" y="1705917"/>
                      <a:pt x="129981" y="1674703"/>
                    </a:cubicBezTo>
                    <a:cubicBezTo>
                      <a:pt x="89828" y="1659100"/>
                      <a:pt x="57332" y="1640514"/>
                      <a:pt x="34879" y="1619879"/>
                    </a:cubicBezTo>
                    <a:cubicBezTo>
                      <a:pt x="12421" y="1599240"/>
                      <a:pt x="0" y="1576545"/>
                      <a:pt x="0" y="1552720"/>
                    </a:cubicBezTo>
                    <a:lnTo>
                      <a:pt x="0" y="862958"/>
                    </a:lnTo>
                    <a:lnTo>
                      <a:pt x="92" y="862606"/>
                    </a:lnTo>
                    <a:lnTo>
                      <a:pt x="0" y="862254"/>
                    </a:lnTo>
                    <a:lnTo>
                      <a:pt x="0" y="172492"/>
                    </a:lnTo>
                    <a:cubicBezTo>
                      <a:pt x="0" y="124843"/>
                      <a:pt x="49676" y="81719"/>
                      <a:pt x="129981" y="50509"/>
                    </a:cubicBezTo>
                    <a:cubicBezTo>
                      <a:pt x="170133" y="34902"/>
                      <a:pt x="217942" y="22275"/>
                      <a:pt x="271024" y="13551"/>
                    </a:cubicBezTo>
                    <a:cubicBezTo>
                      <a:pt x="324111" y="4826"/>
                      <a:pt x="382472" y="0"/>
                      <a:pt x="443725"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47" name="Rectangle 46"/>
              <p:cNvSpPr/>
              <p:nvPr/>
            </p:nvSpPr>
            <p:spPr>
              <a:xfrm>
                <a:off x="4556601" y="4639614"/>
                <a:ext cx="200630" cy="338932"/>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grpSp>
          <p:nvGrpSpPr>
            <p:cNvPr id="48" name="Group 47"/>
            <p:cNvGrpSpPr/>
            <p:nvPr/>
          </p:nvGrpSpPr>
          <p:grpSpPr>
            <a:xfrm>
              <a:off x="5483049" y="2899374"/>
              <a:ext cx="887450" cy="1034746"/>
              <a:chOff x="317237" y="-330722"/>
              <a:chExt cx="927183" cy="1081074"/>
            </a:xfrm>
          </p:grpSpPr>
          <p:sp>
            <p:nvSpPr>
              <p:cNvPr id="49" name="Flowchart: Magnetic Disk 10"/>
              <p:cNvSpPr>
                <a:spLocks noChangeAspect="1"/>
              </p:cNvSpPr>
              <p:nvPr/>
            </p:nvSpPr>
            <p:spPr bwMode="auto">
              <a:xfrm>
                <a:off x="317237" y="-330722"/>
                <a:ext cx="927183" cy="1081074"/>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3260"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endParaRPr lang="en-US" sz="2448"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endParaRPr>
              </a:p>
            </p:txBody>
          </p:sp>
          <p:sp>
            <p:nvSpPr>
              <p:cNvPr id="50" name="Rectangle 49"/>
              <p:cNvSpPr/>
              <p:nvPr/>
            </p:nvSpPr>
            <p:spPr>
              <a:xfrm>
                <a:off x="686320" y="146403"/>
                <a:ext cx="209613" cy="354106"/>
              </a:xfrm>
              <a:prstGeom prst="rect">
                <a:avLst/>
              </a:prstGeom>
            </p:spPr>
            <p:txBody>
              <a:bodyPr wrap="none">
                <a:spAutoFit/>
              </a:bodyPr>
              <a:lstStyle/>
              <a:p>
                <a:pPr algn="ctr" defTabSz="932597"/>
                <a:endParaRPr lang="en-US" sz="1428" dirty="0">
                  <a:solidFill>
                    <a:srgbClr val="FFFFFF"/>
                  </a:solidFill>
                  <a:latin typeface="Segoe UI"/>
                  <a:cs typeface="Segoe UI Light" panose="020B0502040204020203" pitchFamily="34" charset="0"/>
                </a:endParaRPr>
              </a:p>
            </p:txBody>
          </p:sp>
        </p:grpSp>
        <p:sp>
          <p:nvSpPr>
            <p:cNvPr id="51" name="Plus 50"/>
            <p:cNvSpPr/>
            <p:nvPr/>
          </p:nvSpPr>
          <p:spPr bwMode="auto">
            <a:xfrm>
              <a:off x="2267958" y="2775044"/>
              <a:ext cx="491213" cy="491213"/>
            </a:xfrm>
            <a:prstGeom prst="mathPlus">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2" name="Plus 51"/>
            <p:cNvSpPr/>
            <p:nvPr/>
          </p:nvSpPr>
          <p:spPr bwMode="auto">
            <a:xfrm>
              <a:off x="3631920" y="2775044"/>
              <a:ext cx="491213" cy="491213"/>
            </a:xfrm>
            <a:prstGeom prst="mathPlus">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Plus 52"/>
            <p:cNvSpPr/>
            <p:nvPr/>
          </p:nvSpPr>
          <p:spPr bwMode="auto">
            <a:xfrm>
              <a:off x="5006796" y="2775044"/>
              <a:ext cx="491213" cy="491213"/>
            </a:xfrm>
            <a:prstGeom prst="mathPlus">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ounded Rectangle 53"/>
            <p:cNvSpPr/>
            <p:nvPr/>
          </p:nvSpPr>
          <p:spPr bwMode="auto">
            <a:xfrm>
              <a:off x="1096849" y="1454011"/>
              <a:ext cx="5429590" cy="2710543"/>
            </a:xfrm>
            <a:prstGeom prst="round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p:cNvSpPr/>
            <p:nvPr/>
          </p:nvSpPr>
          <p:spPr>
            <a:xfrm>
              <a:off x="1358840" y="3329002"/>
              <a:ext cx="889982" cy="509476"/>
            </a:xfrm>
            <a:prstGeom prst="rect">
              <a:avLst/>
            </a:prstGeom>
          </p:spPr>
          <p:txBody>
            <a:bodyPr wrap="none">
              <a:spAutoFit/>
            </a:bodyPr>
            <a:lstStyle/>
            <a:p>
              <a:pPr algn="ctr" defTabSz="932597"/>
              <a:r>
                <a:rPr lang="en-US" sz="1224" dirty="0">
                  <a:solidFill>
                    <a:srgbClr val="FFFFFF"/>
                  </a:solidFill>
                  <a:latin typeface="Segoe UI Light"/>
                  <a:cs typeface="Segoe UI Light" panose="020B0502040204020203" pitchFamily="34" charset="0"/>
                </a:rPr>
                <a:t>Customer</a:t>
              </a:r>
              <a:br>
                <a:rPr lang="en-US" sz="1224" dirty="0">
                  <a:solidFill>
                    <a:srgbClr val="FFFFFF"/>
                  </a:solidFill>
                  <a:latin typeface="Segoe UI Light"/>
                  <a:cs typeface="Segoe UI Light" panose="020B0502040204020203" pitchFamily="34" charset="0"/>
                </a:rPr>
              </a:br>
              <a:r>
                <a:rPr lang="en-US" sz="1224" dirty="0">
                  <a:solidFill>
                    <a:srgbClr val="FFFFFF"/>
                  </a:solidFill>
                  <a:latin typeface="Segoe UI Light"/>
                  <a:cs typeface="Segoe UI Light" panose="020B0502040204020203" pitchFamily="34" charset="0"/>
                </a:rPr>
                <a:t>1</a:t>
              </a:r>
            </a:p>
          </p:txBody>
        </p:sp>
        <p:sp>
          <p:nvSpPr>
            <p:cNvPr id="56" name="Rectangle 55"/>
            <p:cNvSpPr/>
            <p:nvPr/>
          </p:nvSpPr>
          <p:spPr>
            <a:xfrm>
              <a:off x="2760446" y="3329002"/>
              <a:ext cx="889982" cy="509476"/>
            </a:xfrm>
            <a:prstGeom prst="rect">
              <a:avLst/>
            </a:prstGeom>
          </p:spPr>
          <p:txBody>
            <a:bodyPr wrap="none">
              <a:spAutoFit/>
            </a:bodyPr>
            <a:lstStyle/>
            <a:p>
              <a:pPr algn="ctr" defTabSz="932597"/>
              <a:r>
                <a:rPr lang="en-US" sz="1224" dirty="0">
                  <a:solidFill>
                    <a:srgbClr val="FFFFFF"/>
                  </a:solidFill>
                  <a:latin typeface="Segoe UI Light"/>
                  <a:cs typeface="Segoe UI Light" panose="020B0502040204020203" pitchFamily="34" charset="0"/>
                </a:rPr>
                <a:t>Customer</a:t>
              </a:r>
              <a:br>
                <a:rPr lang="en-US" sz="1224" dirty="0">
                  <a:solidFill>
                    <a:srgbClr val="FFFFFF"/>
                  </a:solidFill>
                  <a:latin typeface="Segoe UI Light"/>
                  <a:cs typeface="Segoe UI Light" panose="020B0502040204020203" pitchFamily="34" charset="0"/>
                </a:rPr>
              </a:br>
              <a:r>
                <a:rPr lang="en-US" sz="1224" dirty="0">
                  <a:solidFill>
                    <a:srgbClr val="FFFFFF"/>
                  </a:solidFill>
                  <a:latin typeface="Segoe UI Light"/>
                  <a:cs typeface="Segoe UI Light" panose="020B0502040204020203" pitchFamily="34" charset="0"/>
                </a:rPr>
                <a:t>2</a:t>
              </a:r>
            </a:p>
          </p:txBody>
        </p:sp>
        <p:sp>
          <p:nvSpPr>
            <p:cNvPr id="57" name="Rectangle 56"/>
            <p:cNvSpPr/>
            <p:nvPr/>
          </p:nvSpPr>
          <p:spPr>
            <a:xfrm>
              <a:off x="4129921" y="3329002"/>
              <a:ext cx="889982" cy="509476"/>
            </a:xfrm>
            <a:prstGeom prst="rect">
              <a:avLst/>
            </a:prstGeom>
          </p:spPr>
          <p:txBody>
            <a:bodyPr wrap="none">
              <a:spAutoFit/>
            </a:bodyPr>
            <a:lstStyle/>
            <a:p>
              <a:pPr algn="ctr" defTabSz="932597"/>
              <a:r>
                <a:rPr lang="en-US" sz="1224" dirty="0">
                  <a:solidFill>
                    <a:srgbClr val="FFFFFF"/>
                  </a:solidFill>
                  <a:latin typeface="Segoe UI Light"/>
                  <a:cs typeface="Segoe UI Light" panose="020B0502040204020203" pitchFamily="34" charset="0"/>
                </a:rPr>
                <a:t>Customer</a:t>
              </a:r>
              <a:br>
                <a:rPr lang="en-US" sz="1224" dirty="0">
                  <a:solidFill>
                    <a:srgbClr val="FFFFFF"/>
                  </a:solidFill>
                  <a:latin typeface="Segoe UI Light"/>
                  <a:cs typeface="Segoe UI Light" panose="020B0502040204020203" pitchFamily="34" charset="0"/>
                </a:rPr>
              </a:br>
              <a:r>
                <a:rPr lang="en-US" sz="1224" dirty="0">
                  <a:solidFill>
                    <a:srgbClr val="FFFFFF"/>
                  </a:solidFill>
                  <a:latin typeface="Segoe UI Light"/>
                  <a:cs typeface="Segoe UI Light" panose="020B0502040204020203" pitchFamily="34" charset="0"/>
                </a:rPr>
                <a:t>3</a:t>
              </a:r>
            </a:p>
          </p:txBody>
        </p:sp>
        <p:sp>
          <p:nvSpPr>
            <p:cNvPr id="58" name="Rectangle 57"/>
            <p:cNvSpPr/>
            <p:nvPr/>
          </p:nvSpPr>
          <p:spPr>
            <a:xfrm>
              <a:off x="5499936" y="3329002"/>
              <a:ext cx="889982" cy="509476"/>
            </a:xfrm>
            <a:prstGeom prst="rect">
              <a:avLst/>
            </a:prstGeom>
          </p:spPr>
          <p:txBody>
            <a:bodyPr wrap="none">
              <a:spAutoFit/>
            </a:bodyPr>
            <a:lstStyle/>
            <a:p>
              <a:pPr algn="ctr" defTabSz="932597"/>
              <a:r>
                <a:rPr lang="en-US" sz="1224" dirty="0">
                  <a:solidFill>
                    <a:srgbClr val="FFFFFF"/>
                  </a:solidFill>
                  <a:latin typeface="Segoe UI Light"/>
                  <a:cs typeface="Segoe UI Light" panose="020B0502040204020203" pitchFamily="34" charset="0"/>
                </a:rPr>
                <a:t>Customer</a:t>
              </a:r>
              <a:br>
                <a:rPr lang="en-US" sz="1224" dirty="0">
                  <a:solidFill>
                    <a:srgbClr val="FFFFFF"/>
                  </a:solidFill>
                  <a:latin typeface="Segoe UI Light"/>
                  <a:cs typeface="Segoe UI Light" panose="020B0502040204020203" pitchFamily="34" charset="0"/>
                </a:rPr>
              </a:br>
              <a:r>
                <a:rPr lang="en-US" sz="1224" dirty="0">
                  <a:solidFill>
                    <a:srgbClr val="FFFFFF"/>
                  </a:solidFill>
                  <a:latin typeface="Segoe UI Light"/>
                  <a:cs typeface="Segoe UI Light" panose="020B0502040204020203" pitchFamily="34" charset="0"/>
                </a:rPr>
                <a:t>#N</a:t>
              </a:r>
            </a:p>
          </p:txBody>
        </p:sp>
        <p:sp>
          <p:nvSpPr>
            <p:cNvPr id="59" name="TextBox 58"/>
            <p:cNvSpPr txBox="1"/>
            <p:nvPr/>
          </p:nvSpPr>
          <p:spPr>
            <a:xfrm>
              <a:off x="5043993" y="3307734"/>
              <a:ext cx="317138" cy="509407"/>
            </a:xfrm>
            <a:prstGeom prst="rect">
              <a:avLst/>
            </a:prstGeom>
            <a:noFill/>
          </p:spPr>
          <p:txBody>
            <a:bodyPr wrap="square" rtlCol="0">
              <a:spAutoFit/>
            </a:bodyPr>
            <a:lstStyle/>
            <a:p>
              <a:pPr defTabSz="932597"/>
              <a:r>
                <a:rPr lang="en-US" sz="2448" dirty="0">
                  <a:solidFill>
                    <a:srgbClr val="494949"/>
                  </a:solidFill>
                  <a:latin typeface="Segoe UI"/>
                </a:rPr>
                <a:t>…</a:t>
              </a:r>
            </a:p>
          </p:txBody>
        </p:sp>
        <p:sp>
          <p:nvSpPr>
            <p:cNvPr id="60" name="TextBox 59"/>
            <p:cNvSpPr txBox="1"/>
            <p:nvPr/>
          </p:nvSpPr>
          <p:spPr>
            <a:xfrm>
              <a:off x="3125530" y="1551465"/>
              <a:ext cx="1372229" cy="373055"/>
            </a:xfrm>
            <a:prstGeom prst="rect">
              <a:avLst/>
            </a:prstGeom>
            <a:noFill/>
          </p:spPr>
          <p:txBody>
            <a:bodyPr wrap="none" rtlCol="0">
              <a:spAutoFit/>
            </a:bodyPr>
            <a:lstStyle/>
            <a:p>
              <a:pPr algn="ctr" defTabSz="932597"/>
              <a:r>
                <a:rPr lang="en-US" sz="1632" dirty="0">
                  <a:solidFill>
                    <a:srgbClr val="494949"/>
                  </a:solidFill>
                  <a:latin typeface="Segoe UI Semibold" panose="020B0702040204020203" pitchFamily="34" charset="0"/>
                  <a:cs typeface="Segoe UI Semibold" panose="020B0702040204020203" pitchFamily="34" charset="0"/>
                </a:rPr>
                <a:t>Elastic pool</a:t>
              </a:r>
            </a:p>
          </p:txBody>
        </p:sp>
        <p:cxnSp>
          <p:nvCxnSpPr>
            <p:cNvPr id="61" name="Straight Arrow Connector 60"/>
            <p:cNvCxnSpPr/>
            <p:nvPr/>
          </p:nvCxnSpPr>
          <p:spPr>
            <a:xfrm>
              <a:off x="925548" y="1799631"/>
              <a:ext cx="0" cy="1988666"/>
            </a:xfrm>
            <a:prstGeom prst="straightConnector1">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16200000">
              <a:off x="-472355" y="2480542"/>
              <a:ext cx="2100983" cy="611706"/>
            </a:xfrm>
            <a:prstGeom prst="rect">
              <a:avLst/>
            </a:prstGeom>
            <a:noFill/>
          </p:spPr>
          <p:txBody>
            <a:bodyPr wrap="square" rtlCol="0">
              <a:spAutoFit/>
            </a:bodyPr>
            <a:lstStyle/>
            <a:p>
              <a:pPr algn="ctr" defTabSz="932597"/>
              <a:r>
                <a:rPr lang="en-US" sz="1530" dirty="0">
                  <a:solidFill>
                    <a:srgbClr val="494949"/>
                  </a:solidFill>
                  <a:latin typeface="Segoe UI"/>
                </a:rPr>
                <a:t>Databases consume resources as needed</a:t>
              </a:r>
            </a:p>
          </p:txBody>
        </p:sp>
      </p:grpSp>
      <p:grpSp>
        <p:nvGrpSpPr>
          <p:cNvPr id="6" name="Group 5"/>
          <p:cNvGrpSpPr/>
          <p:nvPr/>
        </p:nvGrpSpPr>
        <p:grpSpPr>
          <a:xfrm>
            <a:off x="1272616" y="4624211"/>
            <a:ext cx="5096458" cy="1341938"/>
            <a:chOff x="1246911" y="4533952"/>
            <a:chExt cx="4996981" cy="1315745"/>
          </a:xfrm>
        </p:grpSpPr>
        <p:grpSp>
          <p:nvGrpSpPr>
            <p:cNvPr id="5" name="Group 4"/>
            <p:cNvGrpSpPr/>
            <p:nvPr/>
          </p:nvGrpSpPr>
          <p:grpSpPr>
            <a:xfrm>
              <a:off x="1953603" y="4937427"/>
              <a:ext cx="3583597" cy="718456"/>
              <a:chOff x="1978123" y="4937427"/>
              <a:chExt cx="3583597" cy="718456"/>
            </a:xfrm>
          </p:grpSpPr>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694" y="4937427"/>
                <a:ext cx="718456" cy="718456"/>
              </a:xfrm>
              <a:prstGeom prst="rect">
                <a:avLst/>
              </a:prstGeom>
            </p:spPr>
          </p:pic>
          <p:pic>
            <p:nvPicPr>
              <p:cNvPr id="64" name="Picture 6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43264" y="4937427"/>
                <a:ext cx="718456" cy="718456"/>
              </a:xfrm>
              <a:prstGeom prst="rect">
                <a:avLst/>
              </a:prstGeom>
            </p:spPr>
          </p:pic>
          <p:pic>
            <p:nvPicPr>
              <p:cNvPr id="65" name="Picture 6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978123" y="4937427"/>
                <a:ext cx="718456" cy="718456"/>
              </a:xfrm>
              <a:prstGeom prst="rect">
                <a:avLst/>
              </a:prstGeom>
            </p:spPr>
          </p:pic>
        </p:grpSp>
        <p:sp>
          <p:nvSpPr>
            <p:cNvPr id="66" name="Rounded Rectangle 65"/>
            <p:cNvSpPr/>
            <p:nvPr/>
          </p:nvSpPr>
          <p:spPr bwMode="auto">
            <a:xfrm>
              <a:off x="1247735" y="4533952"/>
              <a:ext cx="4995332" cy="1315745"/>
            </a:xfrm>
            <a:prstGeom prst="round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8" name="TextBox 67"/>
            <p:cNvSpPr txBox="1"/>
            <p:nvPr/>
          </p:nvSpPr>
          <p:spPr>
            <a:xfrm>
              <a:off x="1246911" y="4576670"/>
              <a:ext cx="4996981" cy="343492"/>
            </a:xfrm>
            <a:prstGeom prst="rect">
              <a:avLst/>
            </a:prstGeom>
            <a:noFill/>
          </p:spPr>
          <p:txBody>
            <a:bodyPr wrap="square" rtlCol="0">
              <a:spAutoFit/>
            </a:bodyPr>
            <a:lstStyle/>
            <a:p>
              <a:pPr algn="ctr" defTabSz="932597"/>
              <a:r>
                <a:rPr lang="en-US" sz="1632" dirty="0">
                  <a:solidFill>
                    <a:srgbClr val="494949"/>
                  </a:solidFill>
                  <a:latin typeface="Segoe UI Semibold" panose="020B0702040204020203" pitchFamily="34" charset="0"/>
                  <a:cs typeface="Segoe UI Semibold" panose="020B0702040204020203" pitchFamily="34" charset="0"/>
                </a:rPr>
                <a:t>Elastic database tools</a:t>
              </a:r>
            </a:p>
          </p:txBody>
        </p:sp>
      </p:grpSp>
    </p:spTree>
    <p:extLst>
      <p:ext uri="{BB962C8B-B14F-4D97-AF65-F5344CB8AC3E}">
        <p14:creationId xmlns:p14="http://schemas.microsoft.com/office/powerpoint/2010/main" val="174229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Effect transition="in" filter="fade">
                                      <p:cBhvr>
                                        <p:cTn id="16" dur="500"/>
                                        <p:tgtEl>
                                          <p:spTgt spid="3">
                                            <p:txEl>
                                              <p:pRg st="2" end="2"/>
                                            </p:txEl>
                                          </p:spTgt>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childTnLst>
                          </p:cTn>
                        </p:par>
                        <p:par>
                          <p:cTn id="25" fill="hold">
                            <p:stCondLst>
                              <p:cond delay="2000"/>
                            </p:stCondLst>
                            <p:childTnLst>
                              <p:par>
                                <p:cTn id="26" presetID="10" presetClass="entr" presetSubtype="0" fill="hold"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7878" cy="917575"/>
          </a:xfrm>
        </p:spPr>
        <p:txBody>
          <a:bodyPr lIns="91440" rIns="91440"/>
          <a:lstStyle/>
          <a:p>
            <a:r>
              <a:rPr lang="en-US" sz="4800" dirty="0"/>
              <a:t>Performance settings</a:t>
            </a:r>
          </a:p>
        </p:txBody>
      </p:sp>
      <p:sp>
        <p:nvSpPr>
          <p:cNvPr id="3" name="Text Placeholder 2"/>
          <p:cNvSpPr>
            <a:spLocks noGrp="1"/>
          </p:cNvSpPr>
          <p:nvPr>
            <p:ph type="body" sz="quarter" idx="11"/>
          </p:nvPr>
        </p:nvSpPr>
        <p:spPr>
          <a:xfrm>
            <a:off x="6179858" y="1252699"/>
            <a:ext cx="6092625" cy="5048308"/>
          </a:xfrm>
        </p:spPr>
        <p:txBody>
          <a:bodyPr>
            <a:noAutofit/>
          </a:bodyPr>
          <a:lstStyle/>
          <a:p>
            <a:pPr>
              <a:lnSpc>
                <a:spcPct val="120000"/>
              </a:lnSpc>
            </a:pPr>
            <a:r>
              <a:rPr lang="en-US" sz="2448" dirty="0"/>
              <a:t>Set DTU guarantee for the group</a:t>
            </a:r>
          </a:p>
          <a:p>
            <a:pPr marL="291436" lvl="1" indent="-291436">
              <a:lnSpc>
                <a:spcPct val="120000"/>
              </a:lnSpc>
              <a:buFont typeface="Arial" panose="020B0604020202020204" pitchFamily="34" charset="0"/>
              <a:buChar char="•"/>
            </a:pPr>
            <a:r>
              <a:rPr lang="en-US" sz="1632" dirty="0"/>
              <a:t>The DTU guarantee should be within the system limits </a:t>
            </a:r>
            <a:br>
              <a:rPr lang="en-US" sz="1632" dirty="0"/>
            </a:br>
            <a:r>
              <a:rPr lang="en-US" sz="1632" dirty="0"/>
              <a:t>set for the elastic pool</a:t>
            </a:r>
          </a:p>
          <a:p>
            <a:pPr marL="291436" lvl="1" indent="-291436">
              <a:lnSpc>
                <a:spcPct val="120000"/>
              </a:lnSpc>
              <a:buFont typeface="Arial" panose="020B0604020202020204" pitchFamily="34" charset="0"/>
              <a:buChar char="•"/>
            </a:pPr>
            <a:r>
              <a:rPr lang="en-US" sz="1632" dirty="0"/>
              <a:t>Use historic utilization of the group or the desired guarantee per database and utilization of concurrently active databases to inform the size of the DTU guarantee</a:t>
            </a:r>
            <a:endParaRPr lang="en-US" dirty="0"/>
          </a:p>
          <a:p>
            <a:r>
              <a:rPr lang="en-US" sz="2448" dirty="0"/>
              <a:t>Set DTU cap and guarantees for </a:t>
            </a:r>
            <a:br>
              <a:rPr lang="en-US" sz="2448" dirty="0"/>
            </a:br>
            <a:r>
              <a:rPr lang="en-US" sz="2448" dirty="0"/>
              <a:t>the databases</a:t>
            </a:r>
          </a:p>
          <a:p>
            <a:pPr marL="291436" lvl="1" indent="-291436">
              <a:lnSpc>
                <a:spcPct val="120000"/>
              </a:lnSpc>
              <a:buFont typeface="Arial" panose="020B0604020202020204" pitchFamily="34" charset="0"/>
              <a:buChar char="•"/>
            </a:pPr>
            <a:r>
              <a:rPr lang="en-US" sz="1632" dirty="0"/>
              <a:t>DTU cap per database is applied to all databases in the group</a:t>
            </a:r>
          </a:p>
          <a:p>
            <a:pPr marL="291436" lvl="1" indent="-291436">
              <a:lnSpc>
                <a:spcPct val="120000"/>
              </a:lnSpc>
              <a:buFont typeface="Arial" panose="020B0604020202020204" pitchFamily="34" charset="0"/>
              <a:buChar char="•"/>
            </a:pPr>
            <a:r>
              <a:rPr lang="en-US" sz="1632" dirty="0"/>
              <a:t>Use peak utilization patterns of databases within the group and tolerance for overcommitting the DTU guarantee of the group to inform the cap</a:t>
            </a:r>
          </a:p>
          <a:p>
            <a:pPr marL="291436" lvl="1" indent="-291436">
              <a:lnSpc>
                <a:spcPct val="120000"/>
              </a:lnSpc>
              <a:buFont typeface="Arial" panose="020B0604020202020204" pitchFamily="34" charset="0"/>
              <a:buChar char="•"/>
            </a:pPr>
            <a:r>
              <a:rPr lang="en-US" sz="1632" dirty="0"/>
              <a:t>DTU guarantee per database sets the DTU guarantee for all databases in the group; this setting is optional</a:t>
            </a:r>
            <a:endParaRPr lang="en-US" dirty="0"/>
          </a:p>
        </p:txBody>
      </p:sp>
      <p:grpSp>
        <p:nvGrpSpPr>
          <p:cNvPr id="4" name="Group 3"/>
          <p:cNvGrpSpPr/>
          <p:nvPr/>
        </p:nvGrpSpPr>
        <p:grpSpPr>
          <a:xfrm>
            <a:off x="275481" y="1435335"/>
            <a:ext cx="5750862" cy="3775430"/>
            <a:chOff x="384540" y="1407318"/>
            <a:chExt cx="6156586" cy="4041787"/>
          </a:xfrm>
        </p:grpSpPr>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t="51603" b="7595"/>
            <a:stretch/>
          </p:blipFill>
          <p:spPr>
            <a:xfrm>
              <a:off x="3540751" y="1407318"/>
              <a:ext cx="3000375" cy="4041787"/>
            </a:xfrm>
            <a:prstGeom prst="rect">
              <a:avLst/>
            </a:prstGeom>
            <a:effectLst>
              <a:outerShdw blurRad="50800" dist="38100" dir="2700000" algn="tl" rotWithShape="0">
                <a:prstClr val="black">
                  <a:alpha val="40000"/>
                </a:prstClr>
              </a:outerShdw>
            </a:effectLst>
          </p:spPr>
        </p:pic>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t="13756" b="49691"/>
            <a:stretch/>
          </p:blipFill>
          <p:spPr>
            <a:xfrm>
              <a:off x="384540" y="1407318"/>
              <a:ext cx="3000375" cy="3620858"/>
            </a:xfrm>
            <a:prstGeom prst="rect">
              <a:avLst/>
            </a:prstGeom>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37537676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sz="4800" dirty="0">
                <a:solidFill>
                  <a:srgbClr val="0072C6"/>
                </a:solidFill>
              </a:rPr>
              <a:t>Demo</a:t>
            </a:r>
          </a:p>
        </p:txBody>
      </p:sp>
      <p:sp>
        <p:nvSpPr>
          <p:cNvPr id="3" name="Text Placeholder 2"/>
          <p:cNvSpPr>
            <a:spLocks noGrp="1"/>
          </p:cNvSpPr>
          <p:nvPr>
            <p:ph type="body" sz="quarter" idx="10"/>
          </p:nvPr>
        </p:nvSpPr>
        <p:spPr>
          <a:xfrm>
            <a:off x="503237" y="4015422"/>
            <a:ext cx="11704320" cy="822960"/>
          </a:xfrm>
        </p:spPr>
        <p:txBody>
          <a:bodyPr/>
          <a:lstStyle/>
          <a:p>
            <a:r>
              <a:rPr lang="en-US" sz="2400" dirty="0"/>
              <a:t>Elastic Pool</a:t>
            </a:r>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13702539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784325" y="1477582"/>
            <a:ext cx="5376670" cy="4948157"/>
          </a:xfrm>
        </p:spPr>
        <p:txBody>
          <a:bodyPr>
            <a:normAutofit/>
          </a:bodyPr>
          <a:lstStyle/>
          <a:p>
            <a:r>
              <a:rPr lang="en-US" sz="2448" dirty="0"/>
              <a:t>From the Azure SQL Database server blade, click on </a:t>
            </a:r>
            <a:r>
              <a:rPr lang="en-US" sz="2448" b="1" dirty="0"/>
              <a:t>Add pool</a:t>
            </a:r>
            <a:r>
              <a:rPr lang="en-US" sz="2448" dirty="0"/>
              <a:t>.</a:t>
            </a:r>
          </a:p>
          <a:p>
            <a:r>
              <a:rPr lang="en-US" sz="2448" dirty="0"/>
              <a:t>Click on </a:t>
            </a:r>
            <a:r>
              <a:rPr lang="en-US" sz="2448" b="1" dirty="0"/>
              <a:t>Preview Terms </a:t>
            </a:r>
            <a:r>
              <a:rPr lang="en-US" sz="2448" dirty="0"/>
              <a:t>and accept the notice in the Preview Terms blade.</a:t>
            </a:r>
          </a:p>
          <a:p>
            <a:endParaRPr lang="en-US" sz="2448" dirty="0"/>
          </a:p>
          <a:p>
            <a:endParaRPr lang="en-US" sz="2448" dirty="0"/>
          </a:p>
        </p:txBody>
      </p:sp>
      <p:sp>
        <p:nvSpPr>
          <p:cNvPr id="4" name="Title 3"/>
          <p:cNvSpPr>
            <a:spLocks noGrp="1"/>
          </p:cNvSpPr>
          <p:nvPr>
            <p:ph type="title"/>
          </p:nvPr>
        </p:nvSpPr>
        <p:spPr>
          <a:xfrm>
            <a:off x="365760" y="365760"/>
            <a:ext cx="11889564" cy="917575"/>
          </a:xfrm>
        </p:spPr>
        <p:txBody>
          <a:bodyPr lIns="91440" rIns="91440"/>
          <a:lstStyle/>
          <a:p>
            <a:r>
              <a:rPr lang="en-US" sz="4800" dirty="0"/>
              <a:t>Creating an elastic database pool</a:t>
            </a:r>
          </a:p>
        </p:txBody>
      </p:sp>
      <p:pic>
        <p:nvPicPr>
          <p:cNvPr id="5" name="Picture 4"/>
          <p:cNvPicPr>
            <a:picLocks noChangeAspect="1"/>
          </p:cNvPicPr>
          <p:nvPr/>
        </p:nvPicPr>
        <p:blipFill>
          <a:blip r:embed="rId2"/>
          <a:stretch>
            <a:fillRect/>
          </a:stretch>
        </p:blipFill>
        <p:spPr>
          <a:xfrm>
            <a:off x="445325" y="1476948"/>
            <a:ext cx="2455237" cy="1627015"/>
          </a:xfrm>
          <a:prstGeom prst="rect">
            <a:avLst/>
          </a:prstGeom>
          <a:ln>
            <a:solidFill>
              <a:schemeClr val="bg1">
                <a:lumMod val="75000"/>
              </a:schemeClr>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3"/>
          <a:stretch>
            <a:fillRect/>
          </a:stretch>
        </p:blipFill>
        <p:spPr>
          <a:xfrm>
            <a:off x="3155201" y="1476947"/>
            <a:ext cx="3450971" cy="4881595"/>
          </a:xfrm>
          <a:prstGeom prst="rect">
            <a:avLst/>
          </a:prstGeom>
          <a:ln>
            <a:solidFill>
              <a:schemeClr val="bg1">
                <a:lumMod val="75000"/>
              </a:schemeClr>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433152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Enter the Name for the pool.</a:t>
            </a:r>
          </a:p>
          <a:p>
            <a:r>
              <a:rPr lang="en-US" dirty="0"/>
              <a:t>Specify the pricing tier; currently there is only one option.</a:t>
            </a:r>
          </a:p>
          <a:p>
            <a:r>
              <a:rPr lang="en-US" dirty="0"/>
              <a:t>Click </a:t>
            </a:r>
            <a:r>
              <a:rPr lang="en-US" b="1" dirty="0"/>
              <a:t>ADD DATABASES </a:t>
            </a:r>
            <a:r>
              <a:rPr lang="en-US" dirty="0"/>
              <a:t>and select the databases from the Add Databases blade.</a:t>
            </a:r>
          </a:p>
          <a:p>
            <a:endParaRPr lang="en-US" dirty="0"/>
          </a:p>
        </p:txBody>
      </p:sp>
      <p:sp>
        <p:nvSpPr>
          <p:cNvPr id="4" name="Title 3"/>
          <p:cNvSpPr>
            <a:spLocks noGrp="1"/>
          </p:cNvSpPr>
          <p:nvPr>
            <p:ph type="title"/>
          </p:nvPr>
        </p:nvSpPr>
        <p:spPr>
          <a:xfrm>
            <a:off x="365760" y="365760"/>
            <a:ext cx="11889564" cy="917575"/>
          </a:xfrm>
        </p:spPr>
        <p:txBody>
          <a:bodyPr lIns="91440" rIns="91440"/>
          <a:lstStyle/>
          <a:p>
            <a:r>
              <a:rPr lang="en-US" sz="4800" dirty="0"/>
              <a:t>Define the elastic database pool</a:t>
            </a:r>
          </a:p>
        </p:txBody>
      </p:sp>
      <p:pic>
        <p:nvPicPr>
          <p:cNvPr id="5" name="Picture 4"/>
          <p:cNvPicPr>
            <a:picLocks noChangeAspect="1"/>
          </p:cNvPicPr>
          <p:nvPr/>
        </p:nvPicPr>
        <p:blipFill>
          <a:blip r:embed="rId2"/>
          <a:stretch>
            <a:fillRect/>
          </a:stretch>
        </p:blipFill>
        <p:spPr>
          <a:xfrm>
            <a:off x="435612" y="1377431"/>
            <a:ext cx="2692332" cy="4103455"/>
          </a:xfrm>
          <a:prstGeom prst="rect">
            <a:avLst/>
          </a:prstGeom>
          <a:ln>
            <a:solidFill>
              <a:schemeClr val="bg1">
                <a:lumMod val="75000"/>
              </a:schemeClr>
            </a:solidFill>
          </a:ln>
        </p:spPr>
      </p:pic>
      <p:pic>
        <p:nvPicPr>
          <p:cNvPr id="6" name="Picture 5"/>
          <p:cNvPicPr>
            <a:picLocks noChangeAspect="1"/>
          </p:cNvPicPr>
          <p:nvPr/>
        </p:nvPicPr>
        <p:blipFill>
          <a:blip r:embed="rId3"/>
          <a:stretch>
            <a:fillRect/>
          </a:stretch>
        </p:blipFill>
        <p:spPr>
          <a:xfrm>
            <a:off x="3512716" y="1377430"/>
            <a:ext cx="3915510" cy="4103455"/>
          </a:xfrm>
          <a:prstGeom prst="rect">
            <a:avLst/>
          </a:prstGeom>
          <a:ln>
            <a:solidFill>
              <a:schemeClr val="bg1">
                <a:lumMod val="75000"/>
              </a:schemeClr>
            </a:solidFill>
          </a:ln>
        </p:spPr>
      </p:pic>
    </p:spTree>
    <p:extLst>
      <p:ext uri="{BB962C8B-B14F-4D97-AF65-F5344CB8AC3E}">
        <p14:creationId xmlns:p14="http://schemas.microsoft.com/office/powerpoint/2010/main" val="270505561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Select the </a:t>
            </a:r>
            <a:r>
              <a:rPr lang="en-US" b="1" dirty="0"/>
              <a:t>POOL DTU/GB </a:t>
            </a:r>
            <a:r>
              <a:rPr lang="en-US" dirty="0"/>
              <a:t>value of 200, 400, 800 and 1200 - price scales lineally</a:t>
            </a:r>
          </a:p>
          <a:p>
            <a:r>
              <a:rPr lang="en-US" dirty="0"/>
              <a:t>Specify the elastic database DTU min and max values of 0, 10, 20, 50, 100.</a:t>
            </a:r>
          </a:p>
          <a:p>
            <a:r>
              <a:rPr lang="en-US" dirty="0"/>
              <a:t>Click </a:t>
            </a:r>
            <a:r>
              <a:rPr lang="en-US" b="1" dirty="0"/>
              <a:t>OK</a:t>
            </a:r>
            <a:r>
              <a:rPr lang="en-US" dirty="0"/>
              <a:t> to create the pool.</a:t>
            </a:r>
          </a:p>
          <a:p>
            <a:r>
              <a:rPr lang="en-US" dirty="0"/>
              <a:t>Azure creates the pool on the Starboard to show the status.</a:t>
            </a:r>
          </a:p>
        </p:txBody>
      </p:sp>
      <p:sp>
        <p:nvSpPr>
          <p:cNvPr id="4" name="Title 3"/>
          <p:cNvSpPr>
            <a:spLocks noGrp="1"/>
          </p:cNvSpPr>
          <p:nvPr>
            <p:ph type="title"/>
          </p:nvPr>
        </p:nvSpPr>
        <p:spPr>
          <a:xfrm>
            <a:off x="365760" y="365760"/>
            <a:ext cx="11889564" cy="917575"/>
          </a:xfrm>
        </p:spPr>
        <p:txBody>
          <a:bodyPr lIns="91440" rIns="91440"/>
          <a:lstStyle/>
          <a:p>
            <a:r>
              <a:rPr lang="en-US" sz="4800" dirty="0"/>
              <a:t>Configure the performance</a:t>
            </a:r>
          </a:p>
        </p:txBody>
      </p:sp>
      <p:pic>
        <p:nvPicPr>
          <p:cNvPr id="6" name="Picture 5"/>
          <p:cNvPicPr>
            <a:picLocks noChangeAspect="1"/>
          </p:cNvPicPr>
          <p:nvPr/>
        </p:nvPicPr>
        <p:blipFill>
          <a:blip r:embed="rId2"/>
          <a:stretch>
            <a:fillRect/>
          </a:stretch>
        </p:blipFill>
        <p:spPr>
          <a:xfrm>
            <a:off x="520614" y="1294656"/>
            <a:ext cx="3732199" cy="5131083"/>
          </a:xfrm>
          <a:prstGeom prst="rect">
            <a:avLst/>
          </a:prstGeom>
        </p:spPr>
      </p:pic>
      <p:pic>
        <p:nvPicPr>
          <p:cNvPr id="7" name="Picture 6"/>
          <p:cNvPicPr>
            <a:picLocks noChangeAspect="1"/>
          </p:cNvPicPr>
          <p:nvPr/>
        </p:nvPicPr>
        <p:blipFill>
          <a:blip r:embed="rId3"/>
          <a:stretch>
            <a:fillRect/>
          </a:stretch>
        </p:blipFill>
        <p:spPr>
          <a:xfrm>
            <a:off x="4765902" y="1294656"/>
            <a:ext cx="1797204" cy="1836063"/>
          </a:xfrm>
          <a:prstGeom prst="rect">
            <a:avLst/>
          </a:prstGeom>
        </p:spPr>
      </p:pic>
    </p:spTree>
    <p:extLst>
      <p:ext uri="{BB962C8B-B14F-4D97-AF65-F5344CB8AC3E}">
        <p14:creationId xmlns:p14="http://schemas.microsoft.com/office/powerpoint/2010/main" val="418463637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Azure displays the ELASTIC DATABASE POOL (PREVIEW) blade when it completes provisioning.</a:t>
            </a:r>
          </a:p>
          <a:p>
            <a:r>
              <a:rPr lang="en-US" dirty="0"/>
              <a:t>Database blade includes the elastic pool name.</a:t>
            </a:r>
          </a:p>
          <a:p>
            <a:endParaRPr lang="en-US" dirty="0"/>
          </a:p>
        </p:txBody>
      </p:sp>
      <p:sp>
        <p:nvSpPr>
          <p:cNvPr id="4" name="Title 3"/>
          <p:cNvSpPr>
            <a:spLocks noGrp="1"/>
          </p:cNvSpPr>
          <p:nvPr>
            <p:ph type="title"/>
          </p:nvPr>
        </p:nvSpPr>
        <p:spPr>
          <a:xfrm>
            <a:off x="365760" y="365760"/>
            <a:ext cx="11889564" cy="917575"/>
          </a:xfrm>
        </p:spPr>
        <p:txBody>
          <a:bodyPr lIns="91440" rIns="91440"/>
          <a:lstStyle/>
          <a:p>
            <a:r>
              <a:rPr lang="en-US" sz="4800" dirty="0"/>
              <a:t>Configuration is complete</a:t>
            </a:r>
          </a:p>
        </p:txBody>
      </p:sp>
      <p:pic>
        <p:nvPicPr>
          <p:cNvPr id="5" name="Picture 4"/>
          <p:cNvPicPr>
            <a:picLocks noChangeAspect="1"/>
          </p:cNvPicPr>
          <p:nvPr/>
        </p:nvPicPr>
        <p:blipFill>
          <a:blip r:embed="rId2"/>
          <a:stretch>
            <a:fillRect/>
          </a:stretch>
        </p:blipFill>
        <p:spPr>
          <a:xfrm>
            <a:off x="561902" y="1440192"/>
            <a:ext cx="2040070" cy="2787628"/>
          </a:xfrm>
          <a:prstGeom prst="rect">
            <a:avLst/>
          </a:prstGeom>
          <a:ln>
            <a:solidFill>
              <a:schemeClr val="bg1">
                <a:lumMod val="75000"/>
              </a:schemeClr>
            </a:solidFill>
          </a:ln>
        </p:spPr>
      </p:pic>
      <p:grpSp>
        <p:nvGrpSpPr>
          <p:cNvPr id="8" name="Group 7"/>
          <p:cNvGrpSpPr/>
          <p:nvPr/>
        </p:nvGrpSpPr>
        <p:grpSpPr>
          <a:xfrm>
            <a:off x="2798692" y="1440191"/>
            <a:ext cx="2040070" cy="3169393"/>
            <a:chOff x="2971800" y="1416845"/>
            <a:chExt cx="2357705" cy="3335199"/>
          </a:xfrm>
        </p:grpSpPr>
        <p:pic>
          <p:nvPicPr>
            <p:cNvPr id="6" name="Picture 5"/>
            <p:cNvPicPr>
              <a:picLocks noChangeAspect="1"/>
            </p:cNvPicPr>
            <p:nvPr/>
          </p:nvPicPr>
          <p:blipFill>
            <a:blip r:embed="rId3"/>
            <a:stretch>
              <a:fillRect/>
            </a:stretch>
          </p:blipFill>
          <p:spPr>
            <a:xfrm>
              <a:off x="2971800" y="1416845"/>
              <a:ext cx="2357705" cy="1612106"/>
            </a:xfrm>
            <a:prstGeom prst="rect">
              <a:avLst/>
            </a:prstGeom>
            <a:ln>
              <a:solidFill>
                <a:schemeClr val="bg1">
                  <a:lumMod val="75000"/>
                </a:schemeClr>
              </a:solidFill>
            </a:ln>
          </p:spPr>
        </p:pic>
        <p:pic>
          <p:nvPicPr>
            <p:cNvPr id="7" name="Picture 6"/>
            <p:cNvPicPr>
              <a:picLocks noChangeAspect="1"/>
            </p:cNvPicPr>
            <p:nvPr/>
          </p:nvPicPr>
          <p:blipFill>
            <a:blip r:embed="rId4"/>
            <a:stretch>
              <a:fillRect/>
            </a:stretch>
          </p:blipFill>
          <p:spPr>
            <a:xfrm>
              <a:off x="2971800" y="3028951"/>
              <a:ext cx="2357705" cy="1723093"/>
            </a:xfrm>
            <a:prstGeom prst="rect">
              <a:avLst/>
            </a:prstGeom>
            <a:ln>
              <a:solidFill>
                <a:schemeClr val="bg1">
                  <a:lumMod val="75000"/>
                </a:schemeClr>
              </a:solidFill>
            </a:ln>
          </p:spPr>
        </p:pic>
      </p:grpSp>
      <p:pic>
        <p:nvPicPr>
          <p:cNvPr id="9" name="Picture 8"/>
          <p:cNvPicPr>
            <a:picLocks noChangeAspect="1"/>
          </p:cNvPicPr>
          <p:nvPr/>
        </p:nvPicPr>
        <p:blipFill>
          <a:blip r:embed="rId5"/>
          <a:stretch>
            <a:fillRect/>
          </a:stretch>
        </p:blipFill>
        <p:spPr>
          <a:xfrm>
            <a:off x="5000231" y="1440191"/>
            <a:ext cx="2553730" cy="1702487"/>
          </a:xfrm>
          <a:prstGeom prst="rect">
            <a:avLst/>
          </a:prstGeom>
        </p:spPr>
      </p:pic>
    </p:spTree>
    <p:extLst>
      <p:ext uri="{BB962C8B-B14F-4D97-AF65-F5344CB8AC3E}">
        <p14:creationId xmlns:p14="http://schemas.microsoft.com/office/powerpoint/2010/main" val="395816769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Click on the </a:t>
            </a:r>
            <a:r>
              <a:rPr lang="en-US" b="1" dirty="0"/>
              <a:t>Databases</a:t>
            </a:r>
            <a:r>
              <a:rPr lang="en-US" dirty="0"/>
              <a:t> link to show the Elastic databases blade.</a:t>
            </a:r>
          </a:p>
          <a:p>
            <a:r>
              <a:rPr lang="en-US" dirty="0"/>
              <a:t>Click </a:t>
            </a:r>
            <a:r>
              <a:rPr lang="en-US" b="1" dirty="0"/>
              <a:t>Add database </a:t>
            </a:r>
            <a:r>
              <a:rPr lang="en-US" dirty="0"/>
              <a:t>to add another to the pool.</a:t>
            </a:r>
          </a:p>
          <a:p>
            <a:r>
              <a:rPr lang="en-US" dirty="0"/>
              <a:t>Click </a:t>
            </a:r>
            <a:r>
              <a:rPr lang="en-US" b="1" dirty="0"/>
              <a:t>Remove database </a:t>
            </a:r>
            <a:r>
              <a:rPr lang="en-US" dirty="0"/>
              <a:t>to remove a set of databases.</a:t>
            </a:r>
          </a:p>
        </p:txBody>
      </p:sp>
      <p:sp>
        <p:nvSpPr>
          <p:cNvPr id="4" name="Title 3"/>
          <p:cNvSpPr>
            <a:spLocks noGrp="1"/>
          </p:cNvSpPr>
          <p:nvPr>
            <p:ph type="title"/>
          </p:nvPr>
        </p:nvSpPr>
        <p:spPr>
          <a:xfrm>
            <a:off x="365760" y="365760"/>
            <a:ext cx="11889564" cy="917575"/>
          </a:xfrm>
        </p:spPr>
        <p:txBody>
          <a:bodyPr lIns="91440" rIns="91440"/>
          <a:lstStyle/>
          <a:p>
            <a:r>
              <a:rPr lang="en-US" sz="4800" dirty="0"/>
              <a:t>Add and </a:t>
            </a:r>
            <a:r>
              <a:rPr lang="en-US" sz="5400" dirty="0"/>
              <a:t>remove</a:t>
            </a:r>
            <a:r>
              <a:rPr lang="en-US" sz="4800" dirty="0"/>
              <a:t> databases from a pool</a:t>
            </a:r>
          </a:p>
        </p:txBody>
      </p:sp>
      <p:pic>
        <p:nvPicPr>
          <p:cNvPr id="5" name="Picture 4"/>
          <p:cNvPicPr>
            <a:picLocks noChangeAspect="1"/>
          </p:cNvPicPr>
          <p:nvPr/>
        </p:nvPicPr>
        <p:blipFill>
          <a:blip r:embed="rId2"/>
          <a:stretch>
            <a:fillRect/>
          </a:stretch>
        </p:blipFill>
        <p:spPr>
          <a:xfrm>
            <a:off x="498756" y="1564053"/>
            <a:ext cx="6649657" cy="2917416"/>
          </a:xfrm>
          <a:prstGeom prst="rect">
            <a:avLst/>
          </a:prstGeom>
        </p:spPr>
      </p:pic>
    </p:spTree>
    <p:extLst>
      <p:ext uri="{BB962C8B-B14F-4D97-AF65-F5344CB8AC3E}">
        <p14:creationId xmlns:p14="http://schemas.microsoft.com/office/powerpoint/2010/main" val="14145583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US" dirty="0"/>
              <a:t>Click on the </a:t>
            </a:r>
            <a:r>
              <a:rPr lang="en-US" b="1" dirty="0"/>
              <a:t>Alert</a:t>
            </a:r>
            <a:r>
              <a:rPr lang="en-US" dirty="0"/>
              <a:t> rules in the pool blade to add alert rules.</a:t>
            </a:r>
          </a:p>
          <a:p>
            <a:r>
              <a:rPr lang="en-US" dirty="0"/>
              <a:t>Click </a:t>
            </a:r>
            <a:r>
              <a:rPr lang="en-US" b="1" dirty="0"/>
              <a:t>Add rule </a:t>
            </a:r>
            <a:r>
              <a:rPr lang="en-US" dirty="0"/>
              <a:t>to add a new rule.</a:t>
            </a:r>
          </a:p>
          <a:p>
            <a:r>
              <a:rPr lang="en-US" dirty="0"/>
              <a:t>Select the </a:t>
            </a:r>
            <a:r>
              <a:rPr lang="en-US" b="1" dirty="0"/>
              <a:t>Resource</a:t>
            </a:r>
            <a:r>
              <a:rPr lang="en-US" dirty="0"/>
              <a:t> pool and the metric along with the other information to add an alert, and then click </a:t>
            </a:r>
            <a:r>
              <a:rPr lang="en-US" b="1" dirty="0"/>
              <a:t>OK</a:t>
            </a:r>
            <a:r>
              <a:rPr lang="en-US" dirty="0"/>
              <a:t> to save the changes.</a:t>
            </a:r>
          </a:p>
          <a:p>
            <a:endParaRPr lang="en-US" dirty="0"/>
          </a:p>
        </p:txBody>
      </p:sp>
      <p:sp>
        <p:nvSpPr>
          <p:cNvPr id="4" name="Title 3"/>
          <p:cNvSpPr>
            <a:spLocks noGrp="1"/>
          </p:cNvSpPr>
          <p:nvPr>
            <p:ph type="title"/>
          </p:nvPr>
        </p:nvSpPr>
        <p:spPr>
          <a:xfrm>
            <a:off x="365760" y="365760"/>
            <a:ext cx="11889564" cy="917575"/>
          </a:xfrm>
        </p:spPr>
        <p:txBody>
          <a:bodyPr lIns="91440" rIns="91440"/>
          <a:lstStyle/>
          <a:p>
            <a:r>
              <a:rPr lang="en-US" sz="4800" dirty="0"/>
              <a:t>Adding alerts</a:t>
            </a:r>
          </a:p>
        </p:txBody>
      </p:sp>
      <p:pic>
        <p:nvPicPr>
          <p:cNvPr id="6" name="Picture 5"/>
          <p:cNvPicPr>
            <a:picLocks noChangeAspect="1"/>
          </p:cNvPicPr>
          <p:nvPr/>
        </p:nvPicPr>
        <p:blipFill>
          <a:blip r:embed="rId2"/>
          <a:stretch>
            <a:fillRect/>
          </a:stretch>
        </p:blipFill>
        <p:spPr>
          <a:xfrm>
            <a:off x="403766" y="1519391"/>
            <a:ext cx="7094373" cy="4349242"/>
          </a:xfrm>
          <a:prstGeom prst="rect">
            <a:avLst/>
          </a:prstGeom>
          <a:ln>
            <a:solidFill>
              <a:schemeClr val="bg1">
                <a:lumMod val="75000"/>
              </a:schemeClr>
            </a:solidFill>
          </a:ln>
        </p:spPr>
      </p:pic>
    </p:spTree>
    <p:extLst>
      <p:ext uri="{BB962C8B-B14F-4D97-AF65-F5344CB8AC3E}">
        <p14:creationId xmlns:p14="http://schemas.microsoft.com/office/powerpoint/2010/main" val="334337337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a:t>Hands-on Lab</a:t>
            </a:r>
          </a:p>
        </p:txBody>
      </p:sp>
      <p:sp>
        <p:nvSpPr>
          <p:cNvPr id="3" name="Text Placeholder 2"/>
          <p:cNvSpPr>
            <a:spLocks noGrp="1"/>
          </p:cNvSpPr>
          <p:nvPr>
            <p:ph type="body" sz="quarter" idx="10"/>
          </p:nvPr>
        </p:nvSpPr>
        <p:spPr>
          <a:xfrm>
            <a:off x="503237" y="4014311"/>
            <a:ext cx="11704320" cy="822960"/>
          </a:xfrm>
        </p:spPr>
        <p:txBody>
          <a:bodyPr/>
          <a:lstStyle/>
          <a:p>
            <a:r>
              <a:rPr lang="en-US" sz="2400" dirty="0"/>
              <a:t>Implementing SQL Database</a:t>
            </a:r>
          </a:p>
        </p:txBody>
      </p:sp>
      <p:sp>
        <p:nvSpPr>
          <p:cNvPr id="8" name="Rectangle 6"/>
          <p:cNvSpPr>
            <a:spLocks noChangeArrowheads="1"/>
          </p:cNvSpPr>
          <p:nvPr/>
        </p:nvSpPr>
        <p:spPr bwMode="auto">
          <a:xfrm>
            <a:off x="2179638" y="-1270000"/>
            <a:ext cx="4340225"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129" name="Group 128"/>
          <p:cNvGrpSpPr/>
          <p:nvPr/>
        </p:nvGrpSpPr>
        <p:grpSpPr>
          <a:xfrm>
            <a:off x="7894637" y="1135062"/>
            <a:ext cx="3741738" cy="4765674"/>
            <a:chOff x="7143749" y="1444070"/>
            <a:chExt cx="3741738" cy="4765674"/>
          </a:xfrm>
        </p:grpSpPr>
        <p:sp>
          <p:nvSpPr>
            <p:cNvPr id="89" name="Freeform 87"/>
            <p:cNvSpPr>
              <a:spLocks/>
            </p:cNvSpPr>
            <p:nvPr/>
          </p:nvSpPr>
          <p:spPr bwMode="auto">
            <a:xfrm>
              <a:off x="7143749" y="1444070"/>
              <a:ext cx="3741738" cy="3746500"/>
            </a:xfrm>
            <a:custGeom>
              <a:avLst/>
              <a:gdLst>
                <a:gd name="T0" fmla="*/ 2495 w 2495"/>
                <a:gd name="T1" fmla="*/ 1247 h 2495"/>
                <a:gd name="T2" fmla="*/ 2495 w 2495"/>
                <a:gd name="T3" fmla="*/ 1247 h 2495"/>
                <a:gd name="T4" fmla="*/ 1247 w 2495"/>
                <a:gd name="T5" fmla="*/ 2495 h 2495"/>
                <a:gd name="T6" fmla="*/ 0 w 2495"/>
                <a:gd name="T7" fmla="*/ 1247 h 2495"/>
                <a:gd name="T8" fmla="*/ 1247 w 2495"/>
                <a:gd name="T9" fmla="*/ 0 h 2495"/>
                <a:gd name="T10" fmla="*/ 2495 w 2495"/>
                <a:gd name="T11" fmla="*/ 1247 h 2495"/>
              </a:gdLst>
              <a:ahLst/>
              <a:cxnLst>
                <a:cxn ang="0">
                  <a:pos x="T0" y="T1"/>
                </a:cxn>
                <a:cxn ang="0">
                  <a:pos x="T2" y="T3"/>
                </a:cxn>
                <a:cxn ang="0">
                  <a:pos x="T4" y="T5"/>
                </a:cxn>
                <a:cxn ang="0">
                  <a:pos x="T6" y="T7"/>
                </a:cxn>
                <a:cxn ang="0">
                  <a:pos x="T8" y="T9"/>
                </a:cxn>
                <a:cxn ang="0">
                  <a:pos x="T10" y="T11"/>
                </a:cxn>
              </a:cxnLst>
              <a:rect l="0" t="0" r="r" b="b"/>
              <a:pathLst>
                <a:path w="2495" h="2495">
                  <a:moveTo>
                    <a:pt x="2495" y="1247"/>
                  </a:moveTo>
                  <a:lnTo>
                    <a:pt x="2495" y="1247"/>
                  </a:lnTo>
                  <a:cubicBezTo>
                    <a:pt x="2495" y="1937"/>
                    <a:pt x="1937" y="2495"/>
                    <a:pt x="1247" y="2495"/>
                  </a:cubicBezTo>
                  <a:cubicBezTo>
                    <a:pt x="558" y="2495"/>
                    <a:pt x="0" y="1937"/>
                    <a:pt x="0" y="1247"/>
                  </a:cubicBezTo>
                  <a:cubicBezTo>
                    <a:pt x="0" y="558"/>
                    <a:pt x="558" y="0"/>
                    <a:pt x="1247" y="0"/>
                  </a:cubicBezTo>
                  <a:cubicBezTo>
                    <a:pt x="1937" y="0"/>
                    <a:pt x="2495" y="558"/>
                    <a:pt x="2495" y="1247"/>
                  </a:cubicBezTo>
                  <a:close/>
                </a:path>
              </a:pathLst>
            </a:custGeom>
            <a:solidFill>
              <a:srgbClr val="00B0F0"/>
            </a:solidFill>
            <a:ln w="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p:nvSpPr>
          <p:spPr bwMode="auto">
            <a:xfrm>
              <a:off x="7751762" y="6028769"/>
              <a:ext cx="2525713" cy="180975"/>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p:cNvSpPr>
            <p:nvPr/>
          </p:nvSpPr>
          <p:spPr bwMode="auto">
            <a:xfrm>
              <a:off x="8248650" y="5058807"/>
              <a:ext cx="1804988" cy="1112838"/>
            </a:xfrm>
            <a:custGeom>
              <a:avLst/>
              <a:gdLst>
                <a:gd name="T0" fmla="*/ 0 w 1137"/>
                <a:gd name="T1" fmla="*/ 0 h 701"/>
                <a:gd name="T2" fmla="*/ 0 w 1137"/>
                <a:gd name="T3" fmla="*/ 87 h 701"/>
                <a:gd name="T4" fmla="*/ 676 w 1137"/>
                <a:gd name="T5" fmla="*/ 87 h 701"/>
                <a:gd name="T6" fmla="*/ 676 w 1137"/>
                <a:gd name="T7" fmla="*/ 701 h 701"/>
                <a:gd name="T8" fmla="*/ 752 w 1137"/>
                <a:gd name="T9" fmla="*/ 701 h 701"/>
                <a:gd name="T10" fmla="*/ 752 w 1137"/>
                <a:gd name="T11" fmla="*/ 87 h 701"/>
                <a:gd name="T12" fmla="*/ 1061 w 1137"/>
                <a:gd name="T13" fmla="*/ 87 h 701"/>
                <a:gd name="T14" fmla="*/ 1061 w 1137"/>
                <a:gd name="T15" fmla="*/ 701 h 701"/>
                <a:gd name="T16" fmla="*/ 1137 w 1137"/>
                <a:gd name="T17" fmla="*/ 701 h 701"/>
                <a:gd name="T18" fmla="*/ 1137 w 1137"/>
                <a:gd name="T19" fmla="*/ 87 h 701"/>
                <a:gd name="T20" fmla="*/ 1137 w 1137"/>
                <a:gd name="T21" fmla="*/ 81 h 701"/>
                <a:gd name="T22" fmla="*/ 1137 w 1137"/>
                <a:gd name="T23" fmla="*/ 0 h 701"/>
                <a:gd name="T24" fmla="*/ 0 w 1137"/>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7" h="701">
                  <a:moveTo>
                    <a:pt x="0" y="0"/>
                  </a:moveTo>
                  <a:lnTo>
                    <a:pt x="0" y="87"/>
                  </a:lnTo>
                  <a:lnTo>
                    <a:pt x="676" y="87"/>
                  </a:lnTo>
                  <a:lnTo>
                    <a:pt x="676" y="701"/>
                  </a:lnTo>
                  <a:lnTo>
                    <a:pt x="752" y="701"/>
                  </a:lnTo>
                  <a:lnTo>
                    <a:pt x="752" y="87"/>
                  </a:lnTo>
                  <a:lnTo>
                    <a:pt x="1061" y="87"/>
                  </a:lnTo>
                  <a:lnTo>
                    <a:pt x="1061" y="701"/>
                  </a:lnTo>
                  <a:lnTo>
                    <a:pt x="1137" y="701"/>
                  </a:lnTo>
                  <a:lnTo>
                    <a:pt x="1137" y="87"/>
                  </a:lnTo>
                  <a:lnTo>
                    <a:pt x="1137" y="81"/>
                  </a:lnTo>
                  <a:lnTo>
                    <a:pt x="1137"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p:nvSpPr>
          <p:spPr bwMode="auto">
            <a:xfrm>
              <a:off x="8248650" y="5058807"/>
              <a:ext cx="1804988" cy="1112838"/>
            </a:xfrm>
            <a:custGeom>
              <a:avLst/>
              <a:gdLst>
                <a:gd name="T0" fmla="*/ 0 w 1137"/>
                <a:gd name="T1" fmla="*/ 0 h 701"/>
                <a:gd name="T2" fmla="*/ 0 w 1137"/>
                <a:gd name="T3" fmla="*/ 87 h 701"/>
                <a:gd name="T4" fmla="*/ 676 w 1137"/>
                <a:gd name="T5" fmla="*/ 87 h 701"/>
                <a:gd name="T6" fmla="*/ 676 w 1137"/>
                <a:gd name="T7" fmla="*/ 701 h 701"/>
                <a:gd name="T8" fmla="*/ 752 w 1137"/>
                <a:gd name="T9" fmla="*/ 701 h 701"/>
                <a:gd name="T10" fmla="*/ 752 w 1137"/>
                <a:gd name="T11" fmla="*/ 87 h 701"/>
                <a:gd name="T12" fmla="*/ 1061 w 1137"/>
                <a:gd name="T13" fmla="*/ 87 h 701"/>
                <a:gd name="T14" fmla="*/ 1061 w 1137"/>
                <a:gd name="T15" fmla="*/ 701 h 701"/>
                <a:gd name="T16" fmla="*/ 1137 w 1137"/>
                <a:gd name="T17" fmla="*/ 701 h 701"/>
                <a:gd name="T18" fmla="*/ 1137 w 1137"/>
                <a:gd name="T19" fmla="*/ 87 h 701"/>
                <a:gd name="T20" fmla="*/ 1137 w 1137"/>
                <a:gd name="T21" fmla="*/ 81 h 701"/>
                <a:gd name="T22" fmla="*/ 1137 w 1137"/>
                <a:gd name="T23" fmla="*/ 0 h 701"/>
                <a:gd name="T24" fmla="*/ 0 w 1137"/>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7" h="701">
                  <a:moveTo>
                    <a:pt x="0" y="0"/>
                  </a:moveTo>
                  <a:lnTo>
                    <a:pt x="0" y="87"/>
                  </a:lnTo>
                  <a:lnTo>
                    <a:pt x="676" y="87"/>
                  </a:lnTo>
                  <a:lnTo>
                    <a:pt x="676" y="701"/>
                  </a:lnTo>
                  <a:lnTo>
                    <a:pt x="752" y="701"/>
                  </a:lnTo>
                  <a:lnTo>
                    <a:pt x="752" y="87"/>
                  </a:lnTo>
                  <a:lnTo>
                    <a:pt x="1061" y="87"/>
                  </a:lnTo>
                  <a:lnTo>
                    <a:pt x="1061" y="701"/>
                  </a:lnTo>
                  <a:lnTo>
                    <a:pt x="1137" y="701"/>
                  </a:lnTo>
                  <a:lnTo>
                    <a:pt x="1137" y="87"/>
                  </a:lnTo>
                  <a:lnTo>
                    <a:pt x="1137" y="81"/>
                  </a:lnTo>
                  <a:lnTo>
                    <a:pt x="113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0"/>
            <p:cNvSpPr>
              <a:spLocks/>
            </p:cNvSpPr>
            <p:nvPr/>
          </p:nvSpPr>
          <p:spPr bwMode="auto">
            <a:xfrm>
              <a:off x="9382125" y="5058807"/>
              <a:ext cx="671513" cy="1112838"/>
            </a:xfrm>
            <a:custGeom>
              <a:avLst/>
              <a:gdLst>
                <a:gd name="T0" fmla="*/ 423 w 423"/>
                <a:gd name="T1" fmla="*/ 0 h 701"/>
                <a:gd name="T2" fmla="*/ 0 w 423"/>
                <a:gd name="T3" fmla="*/ 0 h 701"/>
                <a:gd name="T4" fmla="*/ 0 w 423"/>
                <a:gd name="T5" fmla="*/ 78 h 701"/>
                <a:gd name="T6" fmla="*/ 0 w 423"/>
                <a:gd name="T7" fmla="*/ 87 h 701"/>
                <a:gd name="T8" fmla="*/ 0 w 423"/>
                <a:gd name="T9" fmla="*/ 701 h 701"/>
                <a:gd name="T10" fmla="*/ 38 w 423"/>
                <a:gd name="T11" fmla="*/ 701 h 701"/>
                <a:gd name="T12" fmla="*/ 38 w 423"/>
                <a:gd name="T13" fmla="*/ 611 h 701"/>
                <a:gd name="T14" fmla="*/ 38 w 423"/>
                <a:gd name="T15" fmla="*/ 87 h 701"/>
                <a:gd name="T16" fmla="*/ 385 w 423"/>
                <a:gd name="T17" fmla="*/ 87 h 701"/>
                <a:gd name="T18" fmla="*/ 385 w 423"/>
                <a:gd name="T19" fmla="*/ 701 h 701"/>
                <a:gd name="T20" fmla="*/ 423 w 423"/>
                <a:gd name="T21" fmla="*/ 701 h 701"/>
                <a:gd name="T22" fmla="*/ 423 w 423"/>
                <a:gd name="T23" fmla="*/ 611 h 701"/>
                <a:gd name="T24" fmla="*/ 423 w 423"/>
                <a:gd name="T25" fmla="*/ 87 h 701"/>
                <a:gd name="T26" fmla="*/ 423 w 423"/>
                <a:gd name="T27" fmla="*/ 81 h 701"/>
                <a:gd name="T28" fmla="*/ 423 w 423"/>
                <a:gd name="T2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701">
                  <a:moveTo>
                    <a:pt x="423" y="0"/>
                  </a:moveTo>
                  <a:lnTo>
                    <a:pt x="0" y="0"/>
                  </a:lnTo>
                  <a:lnTo>
                    <a:pt x="0" y="78"/>
                  </a:lnTo>
                  <a:lnTo>
                    <a:pt x="0" y="87"/>
                  </a:lnTo>
                  <a:lnTo>
                    <a:pt x="0" y="701"/>
                  </a:lnTo>
                  <a:lnTo>
                    <a:pt x="38" y="701"/>
                  </a:lnTo>
                  <a:lnTo>
                    <a:pt x="38" y="611"/>
                  </a:lnTo>
                  <a:lnTo>
                    <a:pt x="38" y="87"/>
                  </a:lnTo>
                  <a:lnTo>
                    <a:pt x="385" y="87"/>
                  </a:lnTo>
                  <a:lnTo>
                    <a:pt x="385" y="701"/>
                  </a:lnTo>
                  <a:lnTo>
                    <a:pt x="423" y="701"/>
                  </a:lnTo>
                  <a:lnTo>
                    <a:pt x="423" y="611"/>
                  </a:lnTo>
                  <a:lnTo>
                    <a:pt x="423" y="87"/>
                  </a:lnTo>
                  <a:lnTo>
                    <a:pt x="423" y="81"/>
                  </a:lnTo>
                  <a:lnTo>
                    <a:pt x="423"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1"/>
            <p:cNvSpPr>
              <a:spLocks/>
            </p:cNvSpPr>
            <p:nvPr/>
          </p:nvSpPr>
          <p:spPr bwMode="auto">
            <a:xfrm>
              <a:off x="9382125" y="5058807"/>
              <a:ext cx="671513" cy="1112838"/>
            </a:xfrm>
            <a:custGeom>
              <a:avLst/>
              <a:gdLst>
                <a:gd name="T0" fmla="*/ 423 w 423"/>
                <a:gd name="T1" fmla="*/ 0 h 701"/>
                <a:gd name="T2" fmla="*/ 0 w 423"/>
                <a:gd name="T3" fmla="*/ 0 h 701"/>
                <a:gd name="T4" fmla="*/ 0 w 423"/>
                <a:gd name="T5" fmla="*/ 78 h 701"/>
                <a:gd name="T6" fmla="*/ 0 w 423"/>
                <a:gd name="T7" fmla="*/ 87 h 701"/>
                <a:gd name="T8" fmla="*/ 0 w 423"/>
                <a:gd name="T9" fmla="*/ 701 h 701"/>
                <a:gd name="T10" fmla="*/ 38 w 423"/>
                <a:gd name="T11" fmla="*/ 701 h 701"/>
                <a:gd name="T12" fmla="*/ 38 w 423"/>
                <a:gd name="T13" fmla="*/ 611 h 701"/>
                <a:gd name="T14" fmla="*/ 38 w 423"/>
                <a:gd name="T15" fmla="*/ 87 h 701"/>
                <a:gd name="T16" fmla="*/ 385 w 423"/>
                <a:gd name="T17" fmla="*/ 87 h 701"/>
                <a:gd name="T18" fmla="*/ 385 w 423"/>
                <a:gd name="T19" fmla="*/ 701 h 701"/>
                <a:gd name="T20" fmla="*/ 423 w 423"/>
                <a:gd name="T21" fmla="*/ 701 h 701"/>
                <a:gd name="T22" fmla="*/ 423 w 423"/>
                <a:gd name="T23" fmla="*/ 611 h 701"/>
                <a:gd name="T24" fmla="*/ 423 w 423"/>
                <a:gd name="T25" fmla="*/ 87 h 701"/>
                <a:gd name="T26" fmla="*/ 423 w 423"/>
                <a:gd name="T27" fmla="*/ 81 h 701"/>
                <a:gd name="T28" fmla="*/ 423 w 423"/>
                <a:gd name="T2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701">
                  <a:moveTo>
                    <a:pt x="423" y="0"/>
                  </a:moveTo>
                  <a:lnTo>
                    <a:pt x="0" y="0"/>
                  </a:lnTo>
                  <a:lnTo>
                    <a:pt x="0" y="78"/>
                  </a:lnTo>
                  <a:lnTo>
                    <a:pt x="0" y="87"/>
                  </a:lnTo>
                  <a:lnTo>
                    <a:pt x="0" y="701"/>
                  </a:lnTo>
                  <a:lnTo>
                    <a:pt x="38" y="701"/>
                  </a:lnTo>
                  <a:lnTo>
                    <a:pt x="38" y="611"/>
                  </a:lnTo>
                  <a:lnTo>
                    <a:pt x="38" y="87"/>
                  </a:lnTo>
                  <a:lnTo>
                    <a:pt x="385" y="87"/>
                  </a:lnTo>
                  <a:lnTo>
                    <a:pt x="385" y="701"/>
                  </a:lnTo>
                  <a:lnTo>
                    <a:pt x="423" y="701"/>
                  </a:lnTo>
                  <a:lnTo>
                    <a:pt x="423" y="611"/>
                  </a:lnTo>
                  <a:lnTo>
                    <a:pt x="423" y="87"/>
                  </a:lnTo>
                  <a:lnTo>
                    <a:pt x="423" y="81"/>
                  </a:lnTo>
                  <a:lnTo>
                    <a:pt x="4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2"/>
            <p:cNvSpPr>
              <a:spLocks/>
            </p:cNvSpPr>
            <p:nvPr/>
          </p:nvSpPr>
          <p:spPr bwMode="auto">
            <a:xfrm>
              <a:off x="8504237" y="1820862"/>
              <a:ext cx="1420813" cy="854075"/>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5"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3"/>
            <p:cNvSpPr>
              <a:spLocks/>
            </p:cNvSpPr>
            <p:nvPr/>
          </p:nvSpPr>
          <p:spPr bwMode="auto">
            <a:xfrm>
              <a:off x="8721725" y="4131707"/>
              <a:ext cx="985838" cy="80327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A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
            <p:cNvSpPr>
              <a:spLocks/>
            </p:cNvSpPr>
            <p:nvPr/>
          </p:nvSpPr>
          <p:spPr bwMode="auto">
            <a:xfrm>
              <a:off x="8651875" y="4131707"/>
              <a:ext cx="1003300" cy="80327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Rectangle 15"/>
            <p:cNvSpPr>
              <a:spLocks noChangeArrowheads="1"/>
            </p:cNvSpPr>
            <p:nvPr/>
          </p:nvSpPr>
          <p:spPr bwMode="auto">
            <a:xfrm>
              <a:off x="8702675" y="4180919"/>
              <a:ext cx="903288" cy="603250"/>
            </a:xfrm>
            <a:prstGeom prst="rect">
              <a:avLst/>
            </a:prstGeom>
            <a:solidFill>
              <a:srgbClr val="1A75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Rectangle 16"/>
            <p:cNvSpPr>
              <a:spLocks noChangeArrowheads="1"/>
            </p:cNvSpPr>
            <p:nvPr/>
          </p:nvSpPr>
          <p:spPr bwMode="auto">
            <a:xfrm>
              <a:off x="8702675" y="4180919"/>
              <a:ext cx="9032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7"/>
            <p:cNvSpPr>
              <a:spLocks noEditPoints="1"/>
            </p:cNvSpPr>
            <p:nvPr/>
          </p:nvSpPr>
          <p:spPr bwMode="auto">
            <a:xfrm>
              <a:off x="8651875" y="4233307"/>
              <a:ext cx="1003300" cy="701675"/>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8"/>
            <p:cNvSpPr>
              <a:spLocks/>
            </p:cNvSpPr>
            <p:nvPr/>
          </p:nvSpPr>
          <p:spPr bwMode="auto">
            <a:xfrm>
              <a:off x="8702675" y="4263469"/>
              <a:ext cx="869950" cy="520700"/>
            </a:xfrm>
            <a:custGeom>
              <a:avLst/>
              <a:gdLst>
                <a:gd name="T0" fmla="*/ 0 w 548"/>
                <a:gd name="T1" fmla="*/ 0 h 328"/>
                <a:gd name="T2" fmla="*/ 0 w 548"/>
                <a:gd name="T3" fmla="*/ 53 h 328"/>
                <a:gd name="T4" fmla="*/ 86 w 548"/>
                <a:gd name="T5" fmla="*/ 53 h 328"/>
                <a:gd name="T6" fmla="*/ 86 w 548"/>
                <a:gd name="T7" fmla="*/ 325 h 328"/>
                <a:gd name="T8" fmla="*/ 91 w 548"/>
                <a:gd name="T9" fmla="*/ 328 h 328"/>
                <a:gd name="T10" fmla="*/ 548 w 548"/>
                <a:gd name="T11" fmla="*/ 328 h 328"/>
                <a:gd name="T12" fmla="*/ 0 w 548"/>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48" h="328">
                  <a:moveTo>
                    <a:pt x="0" y="0"/>
                  </a:moveTo>
                  <a:lnTo>
                    <a:pt x="0" y="53"/>
                  </a:lnTo>
                  <a:lnTo>
                    <a:pt x="86" y="53"/>
                  </a:lnTo>
                  <a:lnTo>
                    <a:pt x="86" y="325"/>
                  </a:lnTo>
                  <a:lnTo>
                    <a:pt x="91" y="328"/>
                  </a:lnTo>
                  <a:lnTo>
                    <a:pt x="548" y="328"/>
                  </a:lnTo>
                  <a:lnTo>
                    <a:pt x="0" y="0"/>
                  </a:lnTo>
                  <a:close/>
                </a:path>
              </a:pathLst>
            </a:custGeom>
            <a:solidFill>
              <a:srgbClr val="166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9"/>
            <p:cNvSpPr>
              <a:spLocks/>
            </p:cNvSpPr>
            <p:nvPr/>
          </p:nvSpPr>
          <p:spPr bwMode="auto">
            <a:xfrm>
              <a:off x="8702675" y="4263469"/>
              <a:ext cx="869950" cy="520700"/>
            </a:xfrm>
            <a:custGeom>
              <a:avLst/>
              <a:gdLst>
                <a:gd name="T0" fmla="*/ 0 w 548"/>
                <a:gd name="T1" fmla="*/ 0 h 328"/>
                <a:gd name="T2" fmla="*/ 0 w 548"/>
                <a:gd name="T3" fmla="*/ 53 h 328"/>
                <a:gd name="T4" fmla="*/ 86 w 548"/>
                <a:gd name="T5" fmla="*/ 53 h 328"/>
                <a:gd name="T6" fmla="*/ 86 w 548"/>
                <a:gd name="T7" fmla="*/ 325 h 328"/>
                <a:gd name="T8" fmla="*/ 91 w 548"/>
                <a:gd name="T9" fmla="*/ 328 h 328"/>
                <a:gd name="T10" fmla="*/ 548 w 548"/>
                <a:gd name="T11" fmla="*/ 328 h 328"/>
                <a:gd name="T12" fmla="*/ 0 w 548"/>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48" h="328">
                  <a:moveTo>
                    <a:pt x="0" y="0"/>
                  </a:moveTo>
                  <a:lnTo>
                    <a:pt x="0" y="53"/>
                  </a:lnTo>
                  <a:lnTo>
                    <a:pt x="86" y="53"/>
                  </a:lnTo>
                  <a:lnTo>
                    <a:pt x="86" y="325"/>
                  </a:lnTo>
                  <a:lnTo>
                    <a:pt x="91" y="328"/>
                  </a:lnTo>
                  <a:lnTo>
                    <a:pt x="548" y="3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0"/>
            <p:cNvSpPr>
              <a:spLocks/>
            </p:cNvSpPr>
            <p:nvPr/>
          </p:nvSpPr>
          <p:spPr bwMode="auto">
            <a:xfrm>
              <a:off x="8775700" y="4776232"/>
              <a:ext cx="171450" cy="161925"/>
            </a:xfrm>
            <a:custGeom>
              <a:avLst/>
              <a:gdLst>
                <a:gd name="T0" fmla="*/ 73 w 108"/>
                <a:gd name="T1" fmla="*/ 102 h 102"/>
                <a:gd name="T2" fmla="*/ 0 w 108"/>
                <a:gd name="T3" fmla="*/ 62 h 102"/>
                <a:gd name="T4" fmla="*/ 35 w 108"/>
                <a:gd name="T5" fmla="*/ 0 h 102"/>
                <a:gd name="T6" fmla="*/ 108 w 108"/>
                <a:gd name="T7" fmla="*/ 40 h 102"/>
                <a:gd name="T8" fmla="*/ 73 w 108"/>
                <a:gd name="T9" fmla="*/ 102 h 102"/>
              </a:gdLst>
              <a:ahLst/>
              <a:cxnLst>
                <a:cxn ang="0">
                  <a:pos x="T0" y="T1"/>
                </a:cxn>
                <a:cxn ang="0">
                  <a:pos x="T2" y="T3"/>
                </a:cxn>
                <a:cxn ang="0">
                  <a:pos x="T4" y="T5"/>
                </a:cxn>
                <a:cxn ang="0">
                  <a:pos x="T6" y="T7"/>
                </a:cxn>
                <a:cxn ang="0">
                  <a:pos x="T8" y="T9"/>
                </a:cxn>
              </a:cxnLst>
              <a:rect l="0" t="0" r="r" b="b"/>
              <a:pathLst>
                <a:path w="108" h="102">
                  <a:moveTo>
                    <a:pt x="73" y="102"/>
                  </a:moveTo>
                  <a:lnTo>
                    <a:pt x="0" y="62"/>
                  </a:lnTo>
                  <a:lnTo>
                    <a:pt x="35" y="0"/>
                  </a:lnTo>
                  <a:lnTo>
                    <a:pt x="108" y="40"/>
                  </a:lnTo>
                  <a:lnTo>
                    <a:pt x="73" y="10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1"/>
            <p:cNvSpPr>
              <a:spLocks/>
            </p:cNvSpPr>
            <p:nvPr/>
          </p:nvSpPr>
          <p:spPr bwMode="auto">
            <a:xfrm>
              <a:off x="8775700" y="4776232"/>
              <a:ext cx="171450" cy="161925"/>
            </a:xfrm>
            <a:custGeom>
              <a:avLst/>
              <a:gdLst>
                <a:gd name="T0" fmla="*/ 73 w 108"/>
                <a:gd name="T1" fmla="*/ 102 h 102"/>
                <a:gd name="T2" fmla="*/ 0 w 108"/>
                <a:gd name="T3" fmla="*/ 62 h 102"/>
                <a:gd name="T4" fmla="*/ 35 w 108"/>
                <a:gd name="T5" fmla="*/ 0 h 102"/>
                <a:gd name="T6" fmla="*/ 108 w 108"/>
                <a:gd name="T7" fmla="*/ 40 h 102"/>
                <a:gd name="T8" fmla="*/ 73 w 108"/>
                <a:gd name="T9" fmla="*/ 102 h 102"/>
              </a:gdLst>
              <a:ahLst/>
              <a:cxnLst>
                <a:cxn ang="0">
                  <a:pos x="T0" y="T1"/>
                </a:cxn>
                <a:cxn ang="0">
                  <a:pos x="T2" y="T3"/>
                </a:cxn>
                <a:cxn ang="0">
                  <a:pos x="T4" y="T5"/>
                </a:cxn>
                <a:cxn ang="0">
                  <a:pos x="T6" y="T7"/>
                </a:cxn>
                <a:cxn ang="0">
                  <a:pos x="T8" y="T9"/>
                </a:cxn>
              </a:cxnLst>
              <a:rect l="0" t="0" r="r" b="b"/>
              <a:pathLst>
                <a:path w="108" h="102">
                  <a:moveTo>
                    <a:pt x="73" y="102"/>
                  </a:moveTo>
                  <a:lnTo>
                    <a:pt x="0" y="62"/>
                  </a:lnTo>
                  <a:lnTo>
                    <a:pt x="35" y="0"/>
                  </a:lnTo>
                  <a:lnTo>
                    <a:pt x="108" y="40"/>
                  </a:lnTo>
                  <a:lnTo>
                    <a:pt x="73" y="1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2"/>
            <p:cNvSpPr>
              <a:spLocks/>
            </p:cNvSpPr>
            <p:nvPr/>
          </p:nvSpPr>
          <p:spPr bwMode="auto">
            <a:xfrm>
              <a:off x="8839200" y="4779407"/>
              <a:ext cx="107950" cy="158750"/>
            </a:xfrm>
            <a:custGeom>
              <a:avLst/>
              <a:gdLst>
                <a:gd name="T0" fmla="*/ 0 w 68"/>
                <a:gd name="T1" fmla="*/ 0 h 100"/>
                <a:gd name="T2" fmla="*/ 0 w 68"/>
                <a:gd name="T3" fmla="*/ 82 h 100"/>
                <a:gd name="T4" fmla="*/ 33 w 68"/>
                <a:gd name="T5" fmla="*/ 100 h 100"/>
                <a:gd name="T6" fmla="*/ 68 w 68"/>
                <a:gd name="T7" fmla="*/ 38 h 100"/>
                <a:gd name="T8" fmla="*/ 0 w 68"/>
                <a:gd name="T9" fmla="*/ 0 h 100"/>
              </a:gdLst>
              <a:ahLst/>
              <a:cxnLst>
                <a:cxn ang="0">
                  <a:pos x="T0" y="T1"/>
                </a:cxn>
                <a:cxn ang="0">
                  <a:pos x="T2" y="T3"/>
                </a:cxn>
                <a:cxn ang="0">
                  <a:pos x="T4" y="T5"/>
                </a:cxn>
                <a:cxn ang="0">
                  <a:pos x="T6" y="T7"/>
                </a:cxn>
                <a:cxn ang="0">
                  <a:pos x="T8" y="T9"/>
                </a:cxn>
              </a:cxnLst>
              <a:rect l="0" t="0" r="r" b="b"/>
              <a:pathLst>
                <a:path w="68" h="100">
                  <a:moveTo>
                    <a:pt x="0" y="0"/>
                  </a:moveTo>
                  <a:lnTo>
                    <a:pt x="0" y="82"/>
                  </a:lnTo>
                  <a:lnTo>
                    <a:pt x="33" y="100"/>
                  </a:lnTo>
                  <a:lnTo>
                    <a:pt x="68" y="38"/>
                  </a:lnTo>
                  <a:lnTo>
                    <a:pt x="0"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3"/>
            <p:cNvSpPr>
              <a:spLocks/>
            </p:cNvSpPr>
            <p:nvPr/>
          </p:nvSpPr>
          <p:spPr bwMode="auto">
            <a:xfrm>
              <a:off x="8839200" y="4779407"/>
              <a:ext cx="107950" cy="158750"/>
            </a:xfrm>
            <a:custGeom>
              <a:avLst/>
              <a:gdLst>
                <a:gd name="T0" fmla="*/ 0 w 68"/>
                <a:gd name="T1" fmla="*/ 0 h 100"/>
                <a:gd name="T2" fmla="*/ 0 w 68"/>
                <a:gd name="T3" fmla="*/ 82 h 100"/>
                <a:gd name="T4" fmla="*/ 33 w 68"/>
                <a:gd name="T5" fmla="*/ 100 h 100"/>
                <a:gd name="T6" fmla="*/ 68 w 68"/>
                <a:gd name="T7" fmla="*/ 38 h 100"/>
                <a:gd name="T8" fmla="*/ 0 w 68"/>
                <a:gd name="T9" fmla="*/ 0 h 100"/>
              </a:gdLst>
              <a:ahLst/>
              <a:cxnLst>
                <a:cxn ang="0">
                  <a:pos x="T0" y="T1"/>
                </a:cxn>
                <a:cxn ang="0">
                  <a:pos x="T2" y="T3"/>
                </a:cxn>
                <a:cxn ang="0">
                  <a:pos x="T4" y="T5"/>
                </a:cxn>
                <a:cxn ang="0">
                  <a:pos x="T6" y="T7"/>
                </a:cxn>
                <a:cxn ang="0">
                  <a:pos x="T8" y="T9"/>
                </a:cxn>
              </a:cxnLst>
              <a:rect l="0" t="0" r="r" b="b"/>
              <a:pathLst>
                <a:path w="68" h="100">
                  <a:moveTo>
                    <a:pt x="0" y="0"/>
                  </a:moveTo>
                  <a:lnTo>
                    <a:pt x="0" y="82"/>
                  </a:lnTo>
                  <a:lnTo>
                    <a:pt x="33" y="100"/>
                  </a:lnTo>
                  <a:lnTo>
                    <a:pt x="68" y="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4"/>
            <p:cNvSpPr>
              <a:spLocks noChangeArrowheads="1"/>
            </p:cNvSpPr>
            <p:nvPr/>
          </p:nvSpPr>
          <p:spPr bwMode="auto">
            <a:xfrm>
              <a:off x="8137525" y="4347607"/>
              <a:ext cx="701675" cy="1023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5"/>
            <p:cNvSpPr>
              <a:spLocks noChangeArrowheads="1"/>
            </p:cNvSpPr>
            <p:nvPr/>
          </p:nvSpPr>
          <p:spPr bwMode="auto">
            <a:xfrm>
              <a:off x="8137525" y="4347607"/>
              <a:ext cx="7016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6"/>
            <p:cNvSpPr>
              <a:spLocks noEditPoints="1"/>
            </p:cNvSpPr>
            <p:nvPr/>
          </p:nvSpPr>
          <p:spPr bwMode="auto">
            <a:xfrm>
              <a:off x="8137525" y="4433332"/>
              <a:ext cx="701675" cy="817563"/>
            </a:xfrm>
            <a:custGeom>
              <a:avLst/>
              <a:gdLst>
                <a:gd name="T0" fmla="*/ 397 w 442"/>
                <a:gd name="T1" fmla="*/ 313 h 515"/>
                <a:gd name="T2" fmla="*/ 397 w 442"/>
                <a:gd name="T3" fmla="*/ 515 h 515"/>
                <a:gd name="T4" fmla="*/ 442 w 442"/>
                <a:gd name="T5" fmla="*/ 515 h 515"/>
                <a:gd name="T6" fmla="*/ 442 w 442"/>
                <a:gd name="T7" fmla="*/ 481 h 515"/>
                <a:gd name="T8" fmla="*/ 442 w 442"/>
                <a:gd name="T9" fmla="*/ 394 h 515"/>
                <a:gd name="T10" fmla="*/ 442 w 442"/>
                <a:gd name="T11" fmla="*/ 348 h 515"/>
                <a:gd name="T12" fmla="*/ 397 w 442"/>
                <a:gd name="T13" fmla="*/ 313 h 515"/>
                <a:gd name="T14" fmla="*/ 0 w 442"/>
                <a:gd name="T15" fmla="*/ 0 h 515"/>
                <a:gd name="T16" fmla="*/ 0 w 442"/>
                <a:gd name="T17" fmla="*/ 88 h 515"/>
                <a:gd name="T18" fmla="*/ 112 w 442"/>
                <a:gd name="T19" fmla="*/ 88 h 515"/>
                <a:gd name="T20" fmla="*/ 0 w 44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515">
                  <a:moveTo>
                    <a:pt x="397" y="313"/>
                  </a:moveTo>
                  <a:lnTo>
                    <a:pt x="397" y="515"/>
                  </a:lnTo>
                  <a:lnTo>
                    <a:pt x="442" y="515"/>
                  </a:lnTo>
                  <a:lnTo>
                    <a:pt x="442" y="481"/>
                  </a:lnTo>
                  <a:lnTo>
                    <a:pt x="442" y="394"/>
                  </a:lnTo>
                  <a:lnTo>
                    <a:pt x="442" y="348"/>
                  </a:lnTo>
                  <a:lnTo>
                    <a:pt x="397" y="313"/>
                  </a:lnTo>
                  <a:close/>
                  <a:moveTo>
                    <a:pt x="0" y="0"/>
                  </a:moveTo>
                  <a:lnTo>
                    <a:pt x="0" y="88"/>
                  </a:lnTo>
                  <a:lnTo>
                    <a:pt x="112" y="88"/>
                  </a:lnTo>
                  <a:lnTo>
                    <a:pt x="0"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7"/>
            <p:cNvSpPr>
              <a:spLocks noEditPoints="1"/>
            </p:cNvSpPr>
            <p:nvPr/>
          </p:nvSpPr>
          <p:spPr bwMode="auto">
            <a:xfrm>
              <a:off x="8137525" y="4433332"/>
              <a:ext cx="701675" cy="817563"/>
            </a:xfrm>
            <a:custGeom>
              <a:avLst/>
              <a:gdLst>
                <a:gd name="T0" fmla="*/ 397 w 442"/>
                <a:gd name="T1" fmla="*/ 313 h 515"/>
                <a:gd name="T2" fmla="*/ 397 w 442"/>
                <a:gd name="T3" fmla="*/ 515 h 515"/>
                <a:gd name="T4" fmla="*/ 442 w 442"/>
                <a:gd name="T5" fmla="*/ 515 h 515"/>
                <a:gd name="T6" fmla="*/ 442 w 442"/>
                <a:gd name="T7" fmla="*/ 481 h 515"/>
                <a:gd name="T8" fmla="*/ 442 w 442"/>
                <a:gd name="T9" fmla="*/ 394 h 515"/>
                <a:gd name="T10" fmla="*/ 442 w 442"/>
                <a:gd name="T11" fmla="*/ 348 h 515"/>
                <a:gd name="T12" fmla="*/ 397 w 442"/>
                <a:gd name="T13" fmla="*/ 313 h 515"/>
                <a:gd name="T14" fmla="*/ 0 w 442"/>
                <a:gd name="T15" fmla="*/ 0 h 515"/>
                <a:gd name="T16" fmla="*/ 0 w 442"/>
                <a:gd name="T17" fmla="*/ 88 h 515"/>
                <a:gd name="T18" fmla="*/ 112 w 442"/>
                <a:gd name="T19" fmla="*/ 88 h 515"/>
                <a:gd name="T20" fmla="*/ 0 w 44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515">
                  <a:moveTo>
                    <a:pt x="397" y="313"/>
                  </a:moveTo>
                  <a:lnTo>
                    <a:pt x="397" y="515"/>
                  </a:lnTo>
                  <a:lnTo>
                    <a:pt x="442" y="515"/>
                  </a:lnTo>
                  <a:lnTo>
                    <a:pt x="442" y="481"/>
                  </a:lnTo>
                  <a:lnTo>
                    <a:pt x="442" y="394"/>
                  </a:lnTo>
                  <a:lnTo>
                    <a:pt x="442" y="348"/>
                  </a:lnTo>
                  <a:lnTo>
                    <a:pt x="397" y="313"/>
                  </a:lnTo>
                  <a:moveTo>
                    <a:pt x="0" y="0"/>
                  </a:moveTo>
                  <a:lnTo>
                    <a:pt x="0" y="88"/>
                  </a:lnTo>
                  <a:lnTo>
                    <a:pt x="112"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28"/>
            <p:cNvSpPr>
              <a:spLocks/>
            </p:cNvSpPr>
            <p:nvPr/>
          </p:nvSpPr>
          <p:spPr bwMode="auto">
            <a:xfrm>
              <a:off x="8437562" y="4149169"/>
              <a:ext cx="163513" cy="198438"/>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9"/>
            <p:cNvSpPr>
              <a:spLocks noChangeArrowheads="1"/>
            </p:cNvSpPr>
            <p:nvPr/>
          </p:nvSpPr>
          <p:spPr bwMode="auto">
            <a:xfrm>
              <a:off x="8432800" y="3976132"/>
              <a:ext cx="23813" cy="22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0"/>
            <p:cNvSpPr>
              <a:spLocks/>
            </p:cNvSpPr>
            <p:nvPr/>
          </p:nvSpPr>
          <p:spPr bwMode="auto">
            <a:xfrm>
              <a:off x="8402637" y="3839607"/>
              <a:ext cx="165100" cy="111125"/>
            </a:xfrm>
            <a:custGeom>
              <a:avLst/>
              <a:gdLst>
                <a:gd name="T0" fmla="*/ 0 w 104"/>
                <a:gd name="T1" fmla="*/ 42 h 70"/>
                <a:gd name="T2" fmla="*/ 86 w 104"/>
                <a:gd name="T3" fmla="*/ 0 h 70"/>
                <a:gd name="T4" fmla="*/ 104 w 104"/>
                <a:gd name="T5" fmla="*/ 70 h 70"/>
                <a:gd name="T6" fmla="*/ 0 w 104"/>
                <a:gd name="T7" fmla="*/ 42 h 70"/>
              </a:gdLst>
              <a:ahLst/>
              <a:cxnLst>
                <a:cxn ang="0">
                  <a:pos x="T0" y="T1"/>
                </a:cxn>
                <a:cxn ang="0">
                  <a:pos x="T2" y="T3"/>
                </a:cxn>
                <a:cxn ang="0">
                  <a:pos x="T4" y="T5"/>
                </a:cxn>
                <a:cxn ang="0">
                  <a:pos x="T6" y="T7"/>
                </a:cxn>
              </a:cxnLst>
              <a:rect l="0" t="0" r="r" b="b"/>
              <a:pathLst>
                <a:path w="104" h="70">
                  <a:moveTo>
                    <a:pt x="0" y="42"/>
                  </a:moveTo>
                  <a:lnTo>
                    <a:pt x="86" y="0"/>
                  </a:lnTo>
                  <a:lnTo>
                    <a:pt x="104" y="70"/>
                  </a:lnTo>
                  <a:lnTo>
                    <a:pt x="0" y="42"/>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1"/>
            <p:cNvSpPr>
              <a:spLocks/>
            </p:cNvSpPr>
            <p:nvPr/>
          </p:nvSpPr>
          <p:spPr bwMode="auto">
            <a:xfrm>
              <a:off x="8286750" y="3906282"/>
              <a:ext cx="412750" cy="2984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32"/>
            <p:cNvSpPr>
              <a:spLocks noChangeArrowheads="1"/>
            </p:cNvSpPr>
            <p:nvPr/>
          </p:nvSpPr>
          <p:spPr bwMode="auto">
            <a:xfrm>
              <a:off x="8432800" y="3976132"/>
              <a:ext cx="23813" cy="222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4"/>
            <p:cNvSpPr>
              <a:spLocks/>
            </p:cNvSpPr>
            <p:nvPr/>
          </p:nvSpPr>
          <p:spPr bwMode="auto">
            <a:xfrm>
              <a:off x="8691562" y="2587069"/>
              <a:ext cx="620713" cy="1901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5"/>
            <p:cNvSpPr>
              <a:spLocks/>
            </p:cNvSpPr>
            <p:nvPr/>
          </p:nvSpPr>
          <p:spPr bwMode="auto">
            <a:xfrm>
              <a:off x="9144000" y="2471182"/>
              <a:ext cx="120650" cy="125413"/>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6"/>
            <p:cNvSpPr>
              <a:spLocks/>
            </p:cNvSpPr>
            <p:nvPr/>
          </p:nvSpPr>
          <p:spPr bwMode="auto">
            <a:xfrm>
              <a:off x="8539162" y="6004957"/>
              <a:ext cx="303213" cy="168275"/>
            </a:xfrm>
            <a:custGeom>
              <a:avLst/>
              <a:gdLst>
                <a:gd name="T0" fmla="*/ 191 w 191"/>
                <a:gd name="T1" fmla="*/ 82 h 106"/>
                <a:gd name="T2" fmla="*/ 108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08" y="0"/>
                  </a:lnTo>
                  <a:lnTo>
                    <a:pt x="0" y="0"/>
                  </a:lnTo>
                  <a:lnTo>
                    <a:pt x="0" y="106"/>
                  </a:lnTo>
                  <a:lnTo>
                    <a:pt x="191" y="106"/>
                  </a:lnTo>
                  <a:lnTo>
                    <a:pt x="191" y="8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7"/>
            <p:cNvSpPr>
              <a:spLocks/>
            </p:cNvSpPr>
            <p:nvPr/>
          </p:nvSpPr>
          <p:spPr bwMode="auto">
            <a:xfrm>
              <a:off x="8539162" y="6004957"/>
              <a:ext cx="303213" cy="168275"/>
            </a:xfrm>
            <a:custGeom>
              <a:avLst/>
              <a:gdLst>
                <a:gd name="T0" fmla="*/ 191 w 191"/>
                <a:gd name="T1" fmla="*/ 82 h 106"/>
                <a:gd name="T2" fmla="*/ 108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08" y="0"/>
                  </a:lnTo>
                  <a:lnTo>
                    <a:pt x="0" y="0"/>
                  </a:lnTo>
                  <a:lnTo>
                    <a:pt x="0" y="106"/>
                  </a:lnTo>
                  <a:lnTo>
                    <a:pt x="191" y="106"/>
                  </a:lnTo>
                  <a:lnTo>
                    <a:pt x="191"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Rectangle 38"/>
            <p:cNvSpPr>
              <a:spLocks noChangeArrowheads="1"/>
            </p:cNvSpPr>
            <p:nvPr/>
          </p:nvSpPr>
          <p:spPr bwMode="auto">
            <a:xfrm>
              <a:off x="8928100" y="5279469"/>
              <a:ext cx="173038" cy="725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Rectangle 39"/>
            <p:cNvSpPr>
              <a:spLocks noChangeArrowheads="1"/>
            </p:cNvSpPr>
            <p:nvPr/>
          </p:nvSpPr>
          <p:spPr bwMode="auto">
            <a:xfrm>
              <a:off x="8928100" y="5279469"/>
              <a:ext cx="17303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Rectangle 40"/>
            <p:cNvSpPr>
              <a:spLocks noChangeArrowheads="1"/>
            </p:cNvSpPr>
            <p:nvPr/>
          </p:nvSpPr>
          <p:spPr bwMode="auto">
            <a:xfrm>
              <a:off x="8539162" y="5249307"/>
              <a:ext cx="169863" cy="7556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Rectangle 41"/>
            <p:cNvSpPr>
              <a:spLocks noChangeArrowheads="1"/>
            </p:cNvSpPr>
            <p:nvPr/>
          </p:nvSpPr>
          <p:spPr bwMode="auto">
            <a:xfrm>
              <a:off x="8539162" y="5249307"/>
              <a:ext cx="1698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Rectangle 42"/>
            <p:cNvSpPr>
              <a:spLocks noChangeArrowheads="1"/>
            </p:cNvSpPr>
            <p:nvPr/>
          </p:nvSpPr>
          <p:spPr bwMode="auto">
            <a:xfrm>
              <a:off x="8359775" y="5250894"/>
              <a:ext cx="741363" cy="169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Rectangle 43"/>
            <p:cNvSpPr>
              <a:spLocks noChangeArrowheads="1"/>
            </p:cNvSpPr>
            <p:nvPr/>
          </p:nvSpPr>
          <p:spPr bwMode="auto">
            <a:xfrm>
              <a:off x="8359775" y="5250894"/>
              <a:ext cx="741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4"/>
            <p:cNvSpPr>
              <a:spLocks/>
            </p:cNvSpPr>
            <p:nvPr/>
          </p:nvSpPr>
          <p:spPr bwMode="auto">
            <a:xfrm>
              <a:off x="8280400" y="2780744"/>
              <a:ext cx="428625" cy="25717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5"/>
            <p:cNvSpPr>
              <a:spLocks/>
            </p:cNvSpPr>
            <p:nvPr/>
          </p:nvSpPr>
          <p:spPr bwMode="auto">
            <a:xfrm>
              <a:off x="9974262" y="1977469"/>
              <a:ext cx="373063" cy="2159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6"/>
            <p:cNvSpPr>
              <a:spLocks/>
            </p:cNvSpPr>
            <p:nvPr/>
          </p:nvSpPr>
          <p:spPr bwMode="auto">
            <a:xfrm>
              <a:off x="8890000" y="4839732"/>
              <a:ext cx="147638" cy="144463"/>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Rectangle 47"/>
            <p:cNvSpPr>
              <a:spLocks noChangeArrowheads="1"/>
            </p:cNvSpPr>
            <p:nvPr/>
          </p:nvSpPr>
          <p:spPr bwMode="auto">
            <a:xfrm>
              <a:off x="8074025" y="4573032"/>
              <a:ext cx="693738" cy="9540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Rectangle 48"/>
            <p:cNvSpPr>
              <a:spLocks noChangeArrowheads="1"/>
            </p:cNvSpPr>
            <p:nvPr/>
          </p:nvSpPr>
          <p:spPr bwMode="auto">
            <a:xfrm>
              <a:off x="8074025" y="4573032"/>
              <a:ext cx="693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Rectangle 49"/>
            <p:cNvSpPr>
              <a:spLocks noChangeArrowheads="1"/>
            </p:cNvSpPr>
            <p:nvPr/>
          </p:nvSpPr>
          <p:spPr bwMode="auto">
            <a:xfrm>
              <a:off x="8074025" y="5431869"/>
              <a:ext cx="122238"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50"/>
            <p:cNvSpPr>
              <a:spLocks noChangeArrowheads="1"/>
            </p:cNvSpPr>
            <p:nvPr/>
          </p:nvSpPr>
          <p:spPr bwMode="auto">
            <a:xfrm>
              <a:off x="8074025" y="5431869"/>
              <a:ext cx="122238"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1"/>
            <p:cNvSpPr>
              <a:spLocks/>
            </p:cNvSpPr>
            <p:nvPr/>
          </p:nvSpPr>
          <p:spPr bwMode="auto">
            <a:xfrm>
              <a:off x="8928100" y="6004957"/>
              <a:ext cx="303213" cy="168275"/>
            </a:xfrm>
            <a:custGeom>
              <a:avLst/>
              <a:gdLst>
                <a:gd name="T0" fmla="*/ 191 w 191"/>
                <a:gd name="T1" fmla="*/ 82 h 106"/>
                <a:gd name="T2" fmla="*/ 110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10" y="0"/>
                  </a:lnTo>
                  <a:lnTo>
                    <a:pt x="0" y="0"/>
                  </a:lnTo>
                  <a:lnTo>
                    <a:pt x="0" y="106"/>
                  </a:lnTo>
                  <a:lnTo>
                    <a:pt x="191" y="106"/>
                  </a:lnTo>
                  <a:lnTo>
                    <a:pt x="191" y="8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2"/>
            <p:cNvSpPr>
              <a:spLocks/>
            </p:cNvSpPr>
            <p:nvPr/>
          </p:nvSpPr>
          <p:spPr bwMode="auto">
            <a:xfrm>
              <a:off x="8928100" y="6004957"/>
              <a:ext cx="303213" cy="168275"/>
            </a:xfrm>
            <a:custGeom>
              <a:avLst/>
              <a:gdLst>
                <a:gd name="T0" fmla="*/ 191 w 191"/>
                <a:gd name="T1" fmla="*/ 82 h 106"/>
                <a:gd name="T2" fmla="*/ 110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10" y="0"/>
                  </a:lnTo>
                  <a:lnTo>
                    <a:pt x="0" y="0"/>
                  </a:lnTo>
                  <a:lnTo>
                    <a:pt x="0" y="106"/>
                  </a:lnTo>
                  <a:lnTo>
                    <a:pt x="191" y="106"/>
                  </a:lnTo>
                  <a:lnTo>
                    <a:pt x="191"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Rectangle 53"/>
            <p:cNvSpPr>
              <a:spLocks noChangeArrowheads="1"/>
            </p:cNvSpPr>
            <p:nvPr/>
          </p:nvSpPr>
          <p:spPr bwMode="auto">
            <a:xfrm>
              <a:off x="864711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Rectangle 54"/>
            <p:cNvSpPr>
              <a:spLocks noChangeArrowheads="1"/>
            </p:cNvSpPr>
            <p:nvPr/>
          </p:nvSpPr>
          <p:spPr bwMode="auto">
            <a:xfrm>
              <a:off x="864711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Rectangle 55"/>
            <p:cNvSpPr>
              <a:spLocks noChangeArrowheads="1"/>
            </p:cNvSpPr>
            <p:nvPr/>
          </p:nvSpPr>
          <p:spPr bwMode="auto">
            <a:xfrm>
              <a:off x="834866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56"/>
            <p:cNvSpPr>
              <a:spLocks noChangeArrowheads="1"/>
            </p:cNvSpPr>
            <p:nvPr/>
          </p:nvSpPr>
          <p:spPr bwMode="auto">
            <a:xfrm>
              <a:off x="834866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Rectangle 57"/>
            <p:cNvSpPr>
              <a:spLocks noChangeArrowheads="1"/>
            </p:cNvSpPr>
            <p:nvPr/>
          </p:nvSpPr>
          <p:spPr bwMode="auto">
            <a:xfrm>
              <a:off x="892016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Rectangle 58"/>
            <p:cNvSpPr>
              <a:spLocks noChangeArrowheads="1"/>
            </p:cNvSpPr>
            <p:nvPr/>
          </p:nvSpPr>
          <p:spPr bwMode="auto">
            <a:xfrm>
              <a:off x="892016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Rectangle 59"/>
            <p:cNvSpPr>
              <a:spLocks noChangeArrowheads="1"/>
            </p:cNvSpPr>
            <p:nvPr/>
          </p:nvSpPr>
          <p:spPr bwMode="auto">
            <a:xfrm>
              <a:off x="8567737" y="5417582"/>
              <a:ext cx="473075" cy="1095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Rectangle 60"/>
            <p:cNvSpPr>
              <a:spLocks noChangeArrowheads="1"/>
            </p:cNvSpPr>
            <p:nvPr/>
          </p:nvSpPr>
          <p:spPr bwMode="auto">
            <a:xfrm>
              <a:off x="8567737" y="5417582"/>
              <a:ext cx="473075"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61"/>
            <p:cNvSpPr>
              <a:spLocks/>
            </p:cNvSpPr>
            <p:nvPr/>
          </p:nvSpPr>
          <p:spPr bwMode="auto">
            <a:xfrm>
              <a:off x="8707437" y="4573032"/>
              <a:ext cx="60325" cy="844550"/>
            </a:xfrm>
            <a:custGeom>
              <a:avLst/>
              <a:gdLst>
                <a:gd name="T0" fmla="*/ 38 w 38"/>
                <a:gd name="T1" fmla="*/ 0 h 532"/>
                <a:gd name="T2" fmla="*/ 0 w 38"/>
                <a:gd name="T3" fmla="*/ 0 h 532"/>
                <a:gd name="T4" fmla="*/ 0 w 38"/>
                <a:gd name="T5" fmla="*/ 426 h 532"/>
                <a:gd name="T6" fmla="*/ 0 w 38"/>
                <a:gd name="T7" fmla="*/ 532 h 532"/>
                <a:gd name="T8" fmla="*/ 38 w 38"/>
                <a:gd name="T9" fmla="*/ 532 h 532"/>
                <a:gd name="T10" fmla="*/ 38 w 38"/>
                <a:gd name="T11" fmla="*/ 427 h 532"/>
                <a:gd name="T12" fmla="*/ 38 w 38"/>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38" h="532">
                  <a:moveTo>
                    <a:pt x="38" y="0"/>
                  </a:moveTo>
                  <a:lnTo>
                    <a:pt x="0" y="0"/>
                  </a:lnTo>
                  <a:lnTo>
                    <a:pt x="0" y="426"/>
                  </a:lnTo>
                  <a:lnTo>
                    <a:pt x="0" y="532"/>
                  </a:lnTo>
                  <a:lnTo>
                    <a:pt x="38" y="532"/>
                  </a:lnTo>
                  <a:lnTo>
                    <a:pt x="38" y="427"/>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62"/>
            <p:cNvSpPr>
              <a:spLocks/>
            </p:cNvSpPr>
            <p:nvPr/>
          </p:nvSpPr>
          <p:spPr bwMode="auto">
            <a:xfrm>
              <a:off x="8707437" y="4573032"/>
              <a:ext cx="60325" cy="844550"/>
            </a:xfrm>
            <a:custGeom>
              <a:avLst/>
              <a:gdLst>
                <a:gd name="T0" fmla="*/ 38 w 38"/>
                <a:gd name="T1" fmla="*/ 0 h 532"/>
                <a:gd name="T2" fmla="*/ 0 w 38"/>
                <a:gd name="T3" fmla="*/ 0 h 532"/>
                <a:gd name="T4" fmla="*/ 0 w 38"/>
                <a:gd name="T5" fmla="*/ 426 h 532"/>
                <a:gd name="T6" fmla="*/ 0 w 38"/>
                <a:gd name="T7" fmla="*/ 532 h 532"/>
                <a:gd name="T8" fmla="*/ 38 w 38"/>
                <a:gd name="T9" fmla="*/ 532 h 532"/>
                <a:gd name="T10" fmla="*/ 38 w 38"/>
                <a:gd name="T11" fmla="*/ 427 h 532"/>
                <a:gd name="T12" fmla="*/ 38 w 38"/>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38" h="532">
                  <a:moveTo>
                    <a:pt x="38" y="0"/>
                  </a:moveTo>
                  <a:lnTo>
                    <a:pt x="0" y="0"/>
                  </a:lnTo>
                  <a:lnTo>
                    <a:pt x="0" y="426"/>
                  </a:lnTo>
                  <a:lnTo>
                    <a:pt x="0" y="532"/>
                  </a:lnTo>
                  <a:lnTo>
                    <a:pt x="38" y="532"/>
                  </a:lnTo>
                  <a:lnTo>
                    <a:pt x="38" y="42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Freeform 63"/>
            <p:cNvSpPr>
              <a:spLocks/>
            </p:cNvSpPr>
            <p:nvPr/>
          </p:nvSpPr>
          <p:spPr bwMode="auto">
            <a:xfrm>
              <a:off x="8707437" y="5527119"/>
              <a:ext cx="60325" cy="646113"/>
            </a:xfrm>
            <a:custGeom>
              <a:avLst/>
              <a:gdLst>
                <a:gd name="T0" fmla="*/ 38 w 38"/>
                <a:gd name="T1" fmla="*/ 0 h 407"/>
                <a:gd name="T2" fmla="*/ 0 w 38"/>
                <a:gd name="T3" fmla="*/ 0 h 407"/>
                <a:gd name="T4" fmla="*/ 0 w 38"/>
                <a:gd name="T5" fmla="*/ 407 h 407"/>
                <a:gd name="T6" fmla="*/ 38 w 38"/>
                <a:gd name="T7" fmla="*/ 407 h 407"/>
                <a:gd name="T8" fmla="*/ 38 w 38"/>
                <a:gd name="T9" fmla="*/ 337 h 407"/>
                <a:gd name="T10" fmla="*/ 38 w 38"/>
                <a:gd name="T11" fmla="*/ 316 h 407"/>
                <a:gd name="T12" fmla="*/ 38 w 38"/>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38" h="407">
                  <a:moveTo>
                    <a:pt x="38" y="0"/>
                  </a:moveTo>
                  <a:lnTo>
                    <a:pt x="0" y="0"/>
                  </a:lnTo>
                  <a:lnTo>
                    <a:pt x="0" y="407"/>
                  </a:lnTo>
                  <a:lnTo>
                    <a:pt x="38" y="407"/>
                  </a:lnTo>
                  <a:lnTo>
                    <a:pt x="38" y="337"/>
                  </a:lnTo>
                  <a:lnTo>
                    <a:pt x="38" y="316"/>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64"/>
            <p:cNvSpPr>
              <a:spLocks/>
            </p:cNvSpPr>
            <p:nvPr/>
          </p:nvSpPr>
          <p:spPr bwMode="auto">
            <a:xfrm>
              <a:off x="8707437" y="5527119"/>
              <a:ext cx="60325" cy="646113"/>
            </a:xfrm>
            <a:custGeom>
              <a:avLst/>
              <a:gdLst>
                <a:gd name="T0" fmla="*/ 38 w 38"/>
                <a:gd name="T1" fmla="*/ 0 h 407"/>
                <a:gd name="T2" fmla="*/ 0 w 38"/>
                <a:gd name="T3" fmla="*/ 0 h 407"/>
                <a:gd name="T4" fmla="*/ 0 w 38"/>
                <a:gd name="T5" fmla="*/ 407 h 407"/>
                <a:gd name="T6" fmla="*/ 38 w 38"/>
                <a:gd name="T7" fmla="*/ 407 h 407"/>
                <a:gd name="T8" fmla="*/ 38 w 38"/>
                <a:gd name="T9" fmla="*/ 337 h 407"/>
                <a:gd name="T10" fmla="*/ 38 w 38"/>
                <a:gd name="T11" fmla="*/ 316 h 407"/>
                <a:gd name="T12" fmla="*/ 38 w 38"/>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38" h="407">
                  <a:moveTo>
                    <a:pt x="38" y="0"/>
                  </a:moveTo>
                  <a:lnTo>
                    <a:pt x="0" y="0"/>
                  </a:lnTo>
                  <a:lnTo>
                    <a:pt x="0" y="407"/>
                  </a:lnTo>
                  <a:lnTo>
                    <a:pt x="38" y="407"/>
                  </a:lnTo>
                  <a:lnTo>
                    <a:pt x="38" y="337"/>
                  </a:lnTo>
                  <a:lnTo>
                    <a:pt x="38" y="316"/>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65"/>
            <p:cNvSpPr>
              <a:spLocks/>
            </p:cNvSpPr>
            <p:nvPr/>
          </p:nvSpPr>
          <p:spPr bwMode="auto">
            <a:xfrm>
              <a:off x="8707437" y="5417582"/>
              <a:ext cx="60325" cy="109538"/>
            </a:xfrm>
            <a:custGeom>
              <a:avLst/>
              <a:gdLst>
                <a:gd name="T0" fmla="*/ 38 w 38"/>
                <a:gd name="T1" fmla="*/ 0 h 69"/>
                <a:gd name="T2" fmla="*/ 38 w 38"/>
                <a:gd name="T3" fmla="*/ 0 h 69"/>
                <a:gd name="T4" fmla="*/ 0 w 38"/>
                <a:gd name="T5" fmla="*/ 0 h 69"/>
                <a:gd name="T6" fmla="*/ 0 w 38"/>
                <a:gd name="T7" fmla="*/ 69 h 69"/>
                <a:gd name="T8" fmla="*/ 38 w 38"/>
                <a:gd name="T9" fmla="*/ 69 h 69"/>
                <a:gd name="T10" fmla="*/ 38 w 38"/>
                <a:gd name="T11" fmla="*/ 0 h 69"/>
              </a:gdLst>
              <a:ahLst/>
              <a:cxnLst>
                <a:cxn ang="0">
                  <a:pos x="T0" y="T1"/>
                </a:cxn>
                <a:cxn ang="0">
                  <a:pos x="T2" y="T3"/>
                </a:cxn>
                <a:cxn ang="0">
                  <a:pos x="T4" y="T5"/>
                </a:cxn>
                <a:cxn ang="0">
                  <a:pos x="T6" y="T7"/>
                </a:cxn>
                <a:cxn ang="0">
                  <a:pos x="T8" y="T9"/>
                </a:cxn>
                <a:cxn ang="0">
                  <a:pos x="T10" y="T11"/>
                </a:cxn>
              </a:cxnLst>
              <a:rect l="0" t="0" r="r" b="b"/>
              <a:pathLst>
                <a:path w="38" h="69">
                  <a:moveTo>
                    <a:pt x="38" y="0"/>
                  </a:moveTo>
                  <a:lnTo>
                    <a:pt x="38" y="0"/>
                  </a:lnTo>
                  <a:lnTo>
                    <a:pt x="0" y="0"/>
                  </a:lnTo>
                  <a:lnTo>
                    <a:pt x="0" y="69"/>
                  </a:lnTo>
                  <a:lnTo>
                    <a:pt x="38" y="69"/>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66"/>
            <p:cNvSpPr>
              <a:spLocks/>
            </p:cNvSpPr>
            <p:nvPr/>
          </p:nvSpPr>
          <p:spPr bwMode="auto">
            <a:xfrm>
              <a:off x="8707437" y="5417582"/>
              <a:ext cx="60325" cy="109538"/>
            </a:xfrm>
            <a:custGeom>
              <a:avLst/>
              <a:gdLst>
                <a:gd name="T0" fmla="*/ 38 w 38"/>
                <a:gd name="T1" fmla="*/ 0 h 69"/>
                <a:gd name="T2" fmla="*/ 38 w 38"/>
                <a:gd name="T3" fmla="*/ 0 h 69"/>
                <a:gd name="T4" fmla="*/ 0 w 38"/>
                <a:gd name="T5" fmla="*/ 0 h 69"/>
                <a:gd name="T6" fmla="*/ 0 w 38"/>
                <a:gd name="T7" fmla="*/ 69 h 69"/>
                <a:gd name="T8" fmla="*/ 38 w 38"/>
                <a:gd name="T9" fmla="*/ 69 h 69"/>
                <a:gd name="T10" fmla="*/ 38 w 38"/>
                <a:gd name="T11" fmla="*/ 0 h 69"/>
              </a:gdLst>
              <a:ahLst/>
              <a:cxnLst>
                <a:cxn ang="0">
                  <a:pos x="T0" y="T1"/>
                </a:cxn>
                <a:cxn ang="0">
                  <a:pos x="T2" y="T3"/>
                </a:cxn>
                <a:cxn ang="0">
                  <a:pos x="T4" y="T5"/>
                </a:cxn>
                <a:cxn ang="0">
                  <a:pos x="T6" y="T7"/>
                </a:cxn>
                <a:cxn ang="0">
                  <a:pos x="T8" y="T9"/>
                </a:cxn>
                <a:cxn ang="0">
                  <a:pos x="T10" y="T11"/>
                </a:cxn>
              </a:cxnLst>
              <a:rect l="0" t="0" r="r" b="b"/>
              <a:pathLst>
                <a:path w="38" h="69">
                  <a:moveTo>
                    <a:pt x="38" y="0"/>
                  </a:moveTo>
                  <a:lnTo>
                    <a:pt x="38" y="0"/>
                  </a:lnTo>
                  <a:lnTo>
                    <a:pt x="0" y="0"/>
                  </a:lnTo>
                  <a:lnTo>
                    <a:pt x="0" y="69"/>
                  </a:lnTo>
                  <a:lnTo>
                    <a:pt x="38" y="69"/>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Rectangle 67"/>
            <p:cNvSpPr>
              <a:spLocks noChangeArrowheads="1"/>
            </p:cNvSpPr>
            <p:nvPr/>
          </p:nvSpPr>
          <p:spPr bwMode="auto">
            <a:xfrm>
              <a:off x="8920162" y="5527119"/>
              <a:ext cx="60325" cy="646113"/>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Rectangle 68"/>
            <p:cNvSpPr>
              <a:spLocks noChangeArrowheads="1"/>
            </p:cNvSpPr>
            <p:nvPr/>
          </p:nvSpPr>
          <p:spPr bwMode="auto">
            <a:xfrm>
              <a:off x="8920162" y="5527119"/>
              <a:ext cx="60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Rectangle 69"/>
            <p:cNvSpPr>
              <a:spLocks noChangeArrowheads="1"/>
            </p:cNvSpPr>
            <p:nvPr/>
          </p:nvSpPr>
          <p:spPr bwMode="auto">
            <a:xfrm>
              <a:off x="8839200" y="4977844"/>
              <a:ext cx="688975"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Rectangle 70"/>
            <p:cNvSpPr>
              <a:spLocks noChangeArrowheads="1"/>
            </p:cNvSpPr>
            <p:nvPr/>
          </p:nvSpPr>
          <p:spPr bwMode="auto">
            <a:xfrm>
              <a:off x="8839200" y="4977844"/>
              <a:ext cx="68897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Rectangle 71"/>
            <p:cNvSpPr>
              <a:spLocks noChangeArrowheads="1"/>
            </p:cNvSpPr>
            <p:nvPr/>
          </p:nvSpPr>
          <p:spPr bwMode="auto">
            <a:xfrm>
              <a:off x="9236075" y="4977844"/>
              <a:ext cx="292100" cy="8096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72"/>
            <p:cNvSpPr>
              <a:spLocks noChangeArrowheads="1"/>
            </p:cNvSpPr>
            <p:nvPr/>
          </p:nvSpPr>
          <p:spPr bwMode="auto">
            <a:xfrm>
              <a:off x="9236075" y="4977844"/>
              <a:ext cx="29210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Freeform 73"/>
            <p:cNvSpPr>
              <a:spLocks/>
            </p:cNvSpPr>
            <p:nvPr/>
          </p:nvSpPr>
          <p:spPr bwMode="auto">
            <a:xfrm>
              <a:off x="8074025" y="4839732"/>
              <a:ext cx="633413" cy="687388"/>
            </a:xfrm>
            <a:custGeom>
              <a:avLst/>
              <a:gdLst>
                <a:gd name="T0" fmla="*/ 0 w 399"/>
                <a:gd name="T1" fmla="*/ 0 h 433"/>
                <a:gd name="T2" fmla="*/ 0 w 399"/>
                <a:gd name="T3" fmla="*/ 373 h 433"/>
                <a:gd name="T4" fmla="*/ 77 w 399"/>
                <a:gd name="T5" fmla="*/ 373 h 433"/>
                <a:gd name="T6" fmla="*/ 77 w 399"/>
                <a:gd name="T7" fmla="*/ 433 h 433"/>
                <a:gd name="T8" fmla="*/ 173 w 399"/>
                <a:gd name="T9" fmla="*/ 433 h 433"/>
                <a:gd name="T10" fmla="*/ 173 w 399"/>
                <a:gd name="T11" fmla="*/ 373 h 433"/>
                <a:gd name="T12" fmla="*/ 249 w 399"/>
                <a:gd name="T13" fmla="*/ 373 h 433"/>
                <a:gd name="T14" fmla="*/ 249 w 399"/>
                <a:gd name="T15" fmla="*/ 433 h 433"/>
                <a:gd name="T16" fmla="*/ 311 w 399"/>
                <a:gd name="T17" fmla="*/ 433 h 433"/>
                <a:gd name="T18" fmla="*/ 311 w 399"/>
                <a:gd name="T19" fmla="*/ 364 h 433"/>
                <a:gd name="T20" fmla="*/ 399 w 399"/>
                <a:gd name="T21" fmla="*/ 364 h 433"/>
                <a:gd name="T22" fmla="*/ 399 w 399"/>
                <a:gd name="T23" fmla="*/ 258 h 433"/>
                <a:gd name="T24" fmla="*/ 0 w 399"/>
                <a:gd name="T2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3">
                  <a:moveTo>
                    <a:pt x="0" y="0"/>
                  </a:moveTo>
                  <a:lnTo>
                    <a:pt x="0" y="373"/>
                  </a:lnTo>
                  <a:lnTo>
                    <a:pt x="77" y="373"/>
                  </a:lnTo>
                  <a:lnTo>
                    <a:pt x="77" y="433"/>
                  </a:lnTo>
                  <a:lnTo>
                    <a:pt x="173" y="433"/>
                  </a:lnTo>
                  <a:lnTo>
                    <a:pt x="173" y="373"/>
                  </a:lnTo>
                  <a:lnTo>
                    <a:pt x="249" y="373"/>
                  </a:lnTo>
                  <a:lnTo>
                    <a:pt x="249" y="433"/>
                  </a:lnTo>
                  <a:lnTo>
                    <a:pt x="311" y="433"/>
                  </a:lnTo>
                  <a:lnTo>
                    <a:pt x="311" y="364"/>
                  </a:lnTo>
                  <a:lnTo>
                    <a:pt x="399" y="364"/>
                  </a:lnTo>
                  <a:lnTo>
                    <a:pt x="399" y="258"/>
                  </a:lnTo>
                  <a:lnTo>
                    <a:pt x="0"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74"/>
            <p:cNvSpPr>
              <a:spLocks/>
            </p:cNvSpPr>
            <p:nvPr/>
          </p:nvSpPr>
          <p:spPr bwMode="auto">
            <a:xfrm>
              <a:off x="8074025" y="4839732"/>
              <a:ext cx="633413" cy="687388"/>
            </a:xfrm>
            <a:custGeom>
              <a:avLst/>
              <a:gdLst>
                <a:gd name="T0" fmla="*/ 0 w 399"/>
                <a:gd name="T1" fmla="*/ 0 h 433"/>
                <a:gd name="T2" fmla="*/ 0 w 399"/>
                <a:gd name="T3" fmla="*/ 373 h 433"/>
                <a:gd name="T4" fmla="*/ 77 w 399"/>
                <a:gd name="T5" fmla="*/ 373 h 433"/>
                <a:gd name="T6" fmla="*/ 77 w 399"/>
                <a:gd name="T7" fmla="*/ 433 h 433"/>
                <a:gd name="T8" fmla="*/ 173 w 399"/>
                <a:gd name="T9" fmla="*/ 433 h 433"/>
                <a:gd name="T10" fmla="*/ 173 w 399"/>
                <a:gd name="T11" fmla="*/ 373 h 433"/>
                <a:gd name="T12" fmla="*/ 249 w 399"/>
                <a:gd name="T13" fmla="*/ 373 h 433"/>
                <a:gd name="T14" fmla="*/ 249 w 399"/>
                <a:gd name="T15" fmla="*/ 433 h 433"/>
                <a:gd name="T16" fmla="*/ 311 w 399"/>
                <a:gd name="T17" fmla="*/ 433 h 433"/>
                <a:gd name="T18" fmla="*/ 311 w 399"/>
                <a:gd name="T19" fmla="*/ 364 h 433"/>
                <a:gd name="T20" fmla="*/ 399 w 399"/>
                <a:gd name="T21" fmla="*/ 364 h 433"/>
                <a:gd name="T22" fmla="*/ 399 w 399"/>
                <a:gd name="T23" fmla="*/ 258 h 433"/>
                <a:gd name="T24" fmla="*/ 0 w 399"/>
                <a:gd name="T2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3">
                  <a:moveTo>
                    <a:pt x="0" y="0"/>
                  </a:moveTo>
                  <a:lnTo>
                    <a:pt x="0" y="373"/>
                  </a:lnTo>
                  <a:lnTo>
                    <a:pt x="77" y="373"/>
                  </a:lnTo>
                  <a:lnTo>
                    <a:pt x="77" y="433"/>
                  </a:lnTo>
                  <a:lnTo>
                    <a:pt x="173" y="433"/>
                  </a:lnTo>
                  <a:lnTo>
                    <a:pt x="173" y="373"/>
                  </a:lnTo>
                  <a:lnTo>
                    <a:pt x="249" y="373"/>
                  </a:lnTo>
                  <a:lnTo>
                    <a:pt x="249" y="433"/>
                  </a:lnTo>
                  <a:lnTo>
                    <a:pt x="311" y="433"/>
                  </a:lnTo>
                  <a:lnTo>
                    <a:pt x="311" y="364"/>
                  </a:lnTo>
                  <a:lnTo>
                    <a:pt x="399" y="364"/>
                  </a:lnTo>
                  <a:lnTo>
                    <a:pt x="399" y="2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Freeform 75"/>
            <p:cNvSpPr>
              <a:spLocks/>
            </p:cNvSpPr>
            <p:nvPr/>
          </p:nvSpPr>
          <p:spPr bwMode="auto">
            <a:xfrm>
              <a:off x="8074025" y="5431869"/>
              <a:ext cx="122238" cy="741363"/>
            </a:xfrm>
            <a:custGeom>
              <a:avLst/>
              <a:gdLst>
                <a:gd name="T0" fmla="*/ 77 w 77"/>
                <a:gd name="T1" fmla="*/ 0 h 467"/>
                <a:gd name="T2" fmla="*/ 0 w 77"/>
                <a:gd name="T3" fmla="*/ 0 h 467"/>
                <a:gd name="T4" fmla="*/ 0 w 77"/>
                <a:gd name="T5" fmla="*/ 60 h 467"/>
                <a:gd name="T6" fmla="*/ 38 w 77"/>
                <a:gd name="T7" fmla="*/ 60 h 467"/>
                <a:gd name="T8" fmla="*/ 38 w 77"/>
                <a:gd name="T9" fmla="*/ 467 h 467"/>
                <a:gd name="T10" fmla="*/ 77 w 77"/>
                <a:gd name="T11" fmla="*/ 467 h 467"/>
                <a:gd name="T12" fmla="*/ 77 w 77"/>
                <a:gd name="T13" fmla="*/ 376 h 467"/>
                <a:gd name="T14" fmla="*/ 77 w 77"/>
                <a:gd name="T15" fmla="*/ 60 h 467"/>
                <a:gd name="T16" fmla="*/ 77 w 77"/>
                <a:gd name="T1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7">
                  <a:moveTo>
                    <a:pt x="77" y="0"/>
                  </a:moveTo>
                  <a:lnTo>
                    <a:pt x="0" y="0"/>
                  </a:lnTo>
                  <a:lnTo>
                    <a:pt x="0" y="60"/>
                  </a:lnTo>
                  <a:lnTo>
                    <a:pt x="38" y="60"/>
                  </a:lnTo>
                  <a:lnTo>
                    <a:pt x="38" y="467"/>
                  </a:lnTo>
                  <a:lnTo>
                    <a:pt x="77" y="467"/>
                  </a:lnTo>
                  <a:lnTo>
                    <a:pt x="77" y="376"/>
                  </a:lnTo>
                  <a:lnTo>
                    <a:pt x="77" y="60"/>
                  </a:lnTo>
                  <a:lnTo>
                    <a:pt x="77"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76"/>
            <p:cNvSpPr>
              <a:spLocks/>
            </p:cNvSpPr>
            <p:nvPr/>
          </p:nvSpPr>
          <p:spPr bwMode="auto">
            <a:xfrm>
              <a:off x="8074025" y="5431869"/>
              <a:ext cx="122238" cy="741363"/>
            </a:xfrm>
            <a:custGeom>
              <a:avLst/>
              <a:gdLst>
                <a:gd name="T0" fmla="*/ 77 w 77"/>
                <a:gd name="T1" fmla="*/ 0 h 467"/>
                <a:gd name="T2" fmla="*/ 0 w 77"/>
                <a:gd name="T3" fmla="*/ 0 h 467"/>
                <a:gd name="T4" fmla="*/ 0 w 77"/>
                <a:gd name="T5" fmla="*/ 60 h 467"/>
                <a:gd name="T6" fmla="*/ 38 w 77"/>
                <a:gd name="T7" fmla="*/ 60 h 467"/>
                <a:gd name="T8" fmla="*/ 38 w 77"/>
                <a:gd name="T9" fmla="*/ 467 h 467"/>
                <a:gd name="T10" fmla="*/ 77 w 77"/>
                <a:gd name="T11" fmla="*/ 467 h 467"/>
                <a:gd name="T12" fmla="*/ 77 w 77"/>
                <a:gd name="T13" fmla="*/ 376 h 467"/>
                <a:gd name="T14" fmla="*/ 77 w 77"/>
                <a:gd name="T15" fmla="*/ 60 h 467"/>
                <a:gd name="T16" fmla="*/ 77 w 77"/>
                <a:gd name="T1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7">
                  <a:moveTo>
                    <a:pt x="77" y="0"/>
                  </a:moveTo>
                  <a:lnTo>
                    <a:pt x="0" y="0"/>
                  </a:lnTo>
                  <a:lnTo>
                    <a:pt x="0" y="60"/>
                  </a:lnTo>
                  <a:lnTo>
                    <a:pt x="38" y="60"/>
                  </a:lnTo>
                  <a:lnTo>
                    <a:pt x="38" y="467"/>
                  </a:lnTo>
                  <a:lnTo>
                    <a:pt x="77" y="467"/>
                  </a:lnTo>
                  <a:lnTo>
                    <a:pt x="77" y="376"/>
                  </a:lnTo>
                  <a:lnTo>
                    <a:pt x="77" y="6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77"/>
            <p:cNvSpPr>
              <a:spLocks/>
            </p:cNvSpPr>
            <p:nvPr/>
          </p:nvSpPr>
          <p:spPr bwMode="auto">
            <a:xfrm>
              <a:off x="8348662" y="5431869"/>
              <a:ext cx="120650" cy="741363"/>
            </a:xfrm>
            <a:custGeom>
              <a:avLst/>
              <a:gdLst>
                <a:gd name="T0" fmla="*/ 76 w 76"/>
                <a:gd name="T1" fmla="*/ 0 h 467"/>
                <a:gd name="T2" fmla="*/ 0 w 76"/>
                <a:gd name="T3" fmla="*/ 0 h 467"/>
                <a:gd name="T4" fmla="*/ 0 w 76"/>
                <a:gd name="T5" fmla="*/ 60 h 467"/>
                <a:gd name="T6" fmla="*/ 0 w 76"/>
                <a:gd name="T7" fmla="*/ 467 h 467"/>
                <a:gd name="T8" fmla="*/ 38 w 76"/>
                <a:gd name="T9" fmla="*/ 467 h 467"/>
                <a:gd name="T10" fmla="*/ 38 w 76"/>
                <a:gd name="T11" fmla="*/ 60 h 467"/>
                <a:gd name="T12" fmla="*/ 76 w 76"/>
                <a:gd name="T13" fmla="*/ 60 h 467"/>
                <a:gd name="T14" fmla="*/ 76 w 76"/>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67">
                  <a:moveTo>
                    <a:pt x="76" y="0"/>
                  </a:moveTo>
                  <a:lnTo>
                    <a:pt x="0" y="0"/>
                  </a:lnTo>
                  <a:lnTo>
                    <a:pt x="0" y="60"/>
                  </a:lnTo>
                  <a:lnTo>
                    <a:pt x="0" y="467"/>
                  </a:lnTo>
                  <a:lnTo>
                    <a:pt x="38" y="467"/>
                  </a:lnTo>
                  <a:lnTo>
                    <a:pt x="38" y="60"/>
                  </a:lnTo>
                  <a:lnTo>
                    <a:pt x="76" y="60"/>
                  </a:lnTo>
                  <a:lnTo>
                    <a:pt x="76"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78"/>
            <p:cNvSpPr>
              <a:spLocks/>
            </p:cNvSpPr>
            <p:nvPr/>
          </p:nvSpPr>
          <p:spPr bwMode="auto">
            <a:xfrm>
              <a:off x="8348662" y="5431869"/>
              <a:ext cx="120650" cy="741363"/>
            </a:xfrm>
            <a:custGeom>
              <a:avLst/>
              <a:gdLst>
                <a:gd name="T0" fmla="*/ 76 w 76"/>
                <a:gd name="T1" fmla="*/ 0 h 467"/>
                <a:gd name="T2" fmla="*/ 0 w 76"/>
                <a:gd name="T3" fmla="*/ 0 h 467"/>
                <a:gd name="T4" fmla="*/ 0 w 76"/>
                <a:gd name="T5" fmla="*/ 60 h 467"/>
                <a:gd name="T6" fmla="*/ 0 w 76"/>
                <a:gd name="T7" fmla="*/ 467 h 467"/>
                <a:gd name="T8" fmla="*/ 38 w 76"/>
                <a:gd name="T9" fmla="*/ 467 h 467"/>
                <a:gd name="T10" fmla="*/ 38 w 76"/>
                <a:gd name="T11" fmla="*/ 60 h 467"/>
                <a:gd name="T12" fmla="*/ 76 w 76"/>
                <a:gd name="T13" fmla="*/ 60 h 467"/>
                <a:gd name="T14" fmla="*/ 76 w 76"/>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67">
                  <a:moveTo>
                    <a:pt x="76" y="0"/>
                  </a:moveTo>
                  <a:lnTo>
                    <a:pt x="0" y="0"/>
                  </a:lnTo>
                  <a:lnTo>
                    <a:pt x="0" y="60"/>
                  </a:lnTo>
                  <a:lnTo>
                    <a:pt x="0" y="467"/>
                  </a:lnTo>
                  <a:lnTo>
                    <a:pt x="38" y="467"/>
                  </a:lnTo>
                  <a:lnTo>
                    <a:pt x="38"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79"/>
            <p:cNvSpPr>
              <a:spLocks noChangeArrowheads="1"/>
            </p:cNvSpPr>
            <p:nvPr/>
          </p:nvSpPr>
          <p:spPr bwMode="auto">
            <a:xfrm>
              <a:off x="8567737" y="5417582"/>
              <a:ext cx="139700" cy="109538"/>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80"/>
            <p:cNvSpPr>
              <a:spLocks noChangeArrowheads="1"/>
            </p:cNvSpPr>
            <p:nvPr/>
          </p:nvSpPr>
          <p:spPr bwMode="auto">
            <a:xfrm>
              <a:off x="8567737" y="5417582"/>
              <a:ext cx="139700"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Freeform 81"/>
            <p:cNvSpPr>
              <a:spLocks/>
            </p:cNvSpPr>
            <p:nvPr/>
          </p:nvSpPr>
          <p:spPr bwMode="auto">
            <a:xfrm>
              <a:off x="8147050" y="3904694"/>
              <a:ext cx="411163" cy="376238"/>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1"/>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82"/>
            <p:cNvSpPr>
              <a:spLocks/>
            </p:cNvSpPr>
            <p:nvPr/>
          </p:nvSpPr>
          <p:spPr bwMode="auto">
            <a:xfrm>
              <a:off x="8366125" y="4082494"/>
              <a:ext cx="133350" cy="6667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83"/>
            <p:cNvSpPr>
              <a:spLocks/>
            </p:cNvSpPr>
            <p:nvPr/>
          </p:nvSpPr>
          <p:spPr bwMode="auto">
            <a:xfrm>
              <a:off x="8399462" y="4082494"/>
              <a:ext cx="66675" cy="33338"/>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4268460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6" name="Rectangle 5"/>
          <p:cNvSpPr/>
          <p:nvPr/>
        </p:nvSpPr>
        <p:spPr bwMode="auto">
          <a:xfrm>
            <a:off x="457200"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1</a:t>
            </a:r>
          </a:p>
        </p:txBody>
      </p:sp>
      <p:sp>
        <p:nvSpPr>
          <p:cNvPr id="7" name="Rectangle 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2</a:t>
            </a:r>
          </a:p>
        </p:txBody>
      </p:sp>
      <p:sp>
        <p:nvSpPr>
          <p:cNvPr id="8" name="Rectangle 7"/>
          <p:cNvSpPr/>
          <p:nvPr/>
        </p:nvSpPr>
        <p:spPr bwMode="auto">
          <a:xfrm>
            <a:off x="457200" y="2994342"/>
            <a:ext cx="731520" cy="73152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4</a:t>
            </a:r>
          </a:p>
        </p:txBody>
      </p:sp>
      <p:sp>
        <p:nvSpPr>
          <p:cNvPr id="16" name="Rectangle 15"/>
          <p:cNvSpPr/>
          <p:nvPr/>
        </p:nvSpPr>
        <p:spPr bwMode="auto">
          <a:xfrm>
            <a:off x="6248717"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5</a:t>
            </a:r>
          </a:p>
        </p:txBody>
      </p:sp>
      <p:sp>
        <p:nvSpPr>
          <p:cNvPr id="17" name="Rectangle 16"/>
          <p:cNvSpPr/>
          <p:nvPr/>
        </p:nvSpPr>
        <p:spPr bwMode="auto">
          <a:xfrm>
            <a:off x="6248717"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6</a:t>
            </a:r>
          </a:p>
        </p:txBody>
      </p:sp>
      <p:sp>
        <p:nvSpPr>
          <p:cNvPr id="21" name="Rectangle 20"/>
          <p:cNvSpPr/>
          <p:nvPr/>
        </p:nvSpPr>
        <p:spPr bwMode="auto">
          <a:xfrm>
            <a:off x="1188720" y="143986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chemeClr val="tx1"/>
                </a:solidFill>
                <a:latin typeface="Segoe UI Light"/>
                <a:ea typeface="Segoe UI" pitchFamily="34" charset="0"/>
                <a:cs typeface="Segoe UI" pitchFamily="34" charset="0"/>
              </a:rPr>
              <a:t>Microsoft Cloud Data Platform</a:t>
            </a:r>
          </a:p>
        </p:txBody>
      </p:sp>
      <p:sp>
        <p:nvSpPr>
          <p:cNvPr id="22" name="Rectangle 21"/>
          <p:cNvSpPr/>
          <p:nvPr/>
        </p:nvSpPr>
        <p:spPr bwMode="auto">
          <a:xfrm>
            <a:off x="1188720" y="221710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chemeClr val="tx1"/>
                </a:solidFill>
                <a:latin typeface="Segoe UI Light"/>
                <a:ea typeface="Segoe UI" pitchFamily="34" charset="0"/>
                <a:cs typeface="Segoe UI" pitchFamily="34" charset="0"/>
              </a:rPr>
              <a:t>Implement SQL Server on Azure VM</a:t>
            </a:r>
          </a:p>
        </p:txBody>
      </p:sp>
      <p:sp>
        <p:nvSpPr>
          <p:cNvPr id="23" name="Rectangle 22"/>
          <p:cNvSpPr/>
          <p:nvPr/>
        </p:nvSpPr>
        <p:spPr bwMode="auto">
          <a:xfrm>
            <a:off x="1188720" y="2994342"/>
            <a:ext cx="4937760" cy="73152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chemeClr val="bg1"/>
                </a:solidFill>
                <a:latin typeface="Segoe UI Light"/>
                <a:ea typeface="Segoe UI" pitchFamily="34" charset="0"/>
                <a:cs typeface="Segoe UI" pitchFamily="34" charset="0"/>
              </a:rPr>
              <a:t>Implement SQL Database</a:t>
            </a:r>
          </a:p>
        </p:txBody>
      </p:sp>
      <p:sp>
        <p:nvSpPr>
          <p:cNvPr id="25" name="Rectangle 24"/>
          <p:cNvSpPr/>
          <p:nvPr/>
        </p:nvSpPr>
        <p:spPr bwMode="auto">
          <a:xfrm>
            <a:off x="1188720" y="377158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chemeClr val="tx1"/>
                </a:solidFill>
                <a:latin typeface="Segoe UI Light"/>
                <a:ea typeface="Segoe UI" pitchFamily="34" charset="0"/>
                <a:cs typeface="Segoe UI" pitchFamily="34" charset="0"/>
              </a:rPr>
              <a:t>SQL Database High Availability and Disaster Recovery</a:t>
            </a:r>
          </a:p>
        </p:txBody>
      </p:sp>
      <p:sp>
        <p:nvSpPr>
          <p:cNvPr id="26" name="Rectangle 25"/>
          <p:cNvSpPr/>
          <p:nvPr/>
        </p:nvSpPr>
        <p:spPr bwMode="auto">
          <a:xfrm>
            <a:off x="6980237" y="1439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Hybrid HA/DR Scenarios with SQL Server</a:t>
            </a:r>
          </a:p>
        </p:txBody>
      </p:sp>
      <p:sp>
        <p:nvSpPr>
          <p:cNvPr id="27" name="Rectangle 26"/>
          <p:cNvSpPr/>
          <p:nvPr/>
        </p:nvSpPr>
        <p:spPr bwMode="auto">
          <a:xfrm>
            <a:off x="6980237"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Design and Implement Security</a:t>
            </a:r>
          </a:p>
        </p:txBody>
      </p:sp>
      <p:sp>
        <p:nvSpPr>
          <p:cNvPr id="18" name="Rectangle 17"/>
          <p:cNvSpPr/>
          <p:nvPr/>
        </p:nvSpPr>
        <p:spPr bwMode="auto">
          <a:xfrm>
            <a:off x="6248717"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7</a:t>
            </a:r>
          </a:p>
        </p:txBody>
      </p:sp>
      <p:sp>
        <p:nvSpPr>
          <p:cNvPr id="19" name="Rectangle 18"/>
          <p:cNvSpPr/>
          <p:nvPr/>
        </p:nvSpPr>
        <p:spPr bwMode="auto">
          <a:xfrm>
            <a:off x="6980237"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Monitor and Manage Implementations on Azure</a:t>
            </a:r>
          </a:p>
        </p:txBody>
      </p:sp>
      <p:sp>
        <p:nvSpPr>
          <p:cNvPr id="20" name="Rectangle 19"/>
          <p:cNvSpPr/>
          <p:nvPr/>
        </p:nvSpPr>
        <p:spPr bwMode="auto">
          <a:xfrm>
            <a:off x="6248717"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8</a:t>
            </a:r>
          </a:p>
        </p:txBody>
      </p:sp>
      <p:sp>
        <p:nvSpPr>
          <p:cNvPr id="24" name="Rectangle 23"/>
          <p:cNvSpPr/>
          <p:nvPr/>
        </p:nvSpPr>
        <p:spPr bwMode="auto">
          <a:xfrm>
            <a:off x="6980237"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Design and Implement Database Solutions for SQL Server and SQL Database</a:t>
            </a:r>
          </a:p>
        </p:txBody>
      </p:sp>
    </p:spTree>
    <p:extLst>
      <p:ext uri="{BB962C8B-B14F-4D97-AF65-F5344CB8AC3E}">
        <p14:creationId xmlns:p14="http://schemas.microsoft.com/office/powerpoint/2010/main" val="9597777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365760"/>
            <a:ext cx="6081077" cy="2433673"/>
          </a:xfrm>
        </p:spPr>
        <p:txBody>
          <a:bodyPr lIns="91440" rIns="91440"/>
          <a:lstStyle/>
          <a:p>
            <a:r>
              <a:rPr lang="en-US" dirty="0"/>
              <a:t>Elastic database tools</a:t>
            </a:r>
          </a:p>
        </p:txBody>
      </p:sp>
    </p:spTree>
    <p:extLst>
      <p:ext uri="{BB962C8B-B14F-4D97-AF65-F5344CB8AC3E}">
        <p14:creationId xmlns:p14="http://schemas.microsoft.com/office/powerpoint/2010/main" val="36220708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normAutofit fontScale="92500" lnSpcReduction="20000"/>
          </a:bodyPr>
          <a:lstStyle/>
          <a:p>
            <a:pPr>
              <a:lnSpc>
                <a:spcPct val="110000"/>
              </a:lnSpc>
            </a:pPr>
            <a:r>
              <a:rPr lang="en-US" dirty="0"/>
              <a:t>Elastic database jobs enables you to run T-SQL scripts (jobs) against all of the databases in an elastic database pool</a:t>
            </a:r>
          </a:p>
          <a:p>
            <a:pPr marL="466298" indent="-466298">
              <a:lnSpc>
                <a:spcPct val="110000"/>
              </a:lnSpc>
              <a:buFont typeface="Arial" panose="020B0604020202020204" pitchFamily="34" charset="0"/>
              <a:buChar char="•"/>
            </a:pPr>
            <a:r>
              <a:rPr lang="en-US" dirty="0">
                <a:solidFill>
                  <a:schemeClr val="tx1"/>
                </a:solidFill>
              </a:rPr>
              <a:t>Define, maintain, and persist T-SQL scripts to be executed across an elastic database pool</a:t>
            </a:r>
          </a:p>
          <a:p>
            <a:pPr marL="466298" indent="-466298">
              <a:lnSpc>
                <a:spcPct val="110000"/>
              </a:lnSpc>
              <a:buFont typeface="Arial" panose="020B0604020202020204" pitchFamily="34" charset="0"/>
              <a:buChar char="•"/>
            </a:pPr>
            <a:r>
              <a:rPr lang="en-US" dirty="0">
                <a:solidFill>
                  <a:schemeClr val="tx1"/>
                </a:solidFill>
              </a:rPr>
              <a:t>Execute T-SQL scripts reliably with automatic retry and at scale</a:t>
            </a:r>
          </a:p>
          <a:p>
            <a:pPr marL="466298" indent="-466298">
              <a:lnSpc>
                <a:spcPct val="110000"/>
              </a:lnSpc>
              <a:buFont typeface="Arial" panose="020B0604020202020204" pitchFamily="34" charset="0"/>
              <a:buChar char="•"/>
            </a:pPr>
            <a:r>
              <a:rPr lang="en-US" dirty="0">
                <a:solidFill>
                  <a:schemeClr val="tx1"/>
                </a:solidFill>
              </a:rPr>
              <a:t>Track job execution state</a:t>
            </a:r>
          </a:p>
          <a:p>
            <a:endParaRPr lang="en-US" dirty="0"/>
          </a:p>
        </p:txBody>
      </p:sp>
      <p:pic>
        <p:nvPicPr>
          <p:cNvPr id="7" name="Picture Placeholder 6"/>
          <p:cNvPicPr>
            <a:picLocks noGrp="1" noChangeAspect="1"/>
          </p:cNvPicPr>
          <p:nvPr>
            <p:ph type="pic" sz="quarter" idx="12"/>
          </p:nvPr>
        </p:nvPicPr>
        <p:blipFill>
          <a:blip r:embed="rId3"/>
          <a:srcRect l="12440" r="12440"/>
          <a:stretch>
            <a:fillRect/>
          </a:stretch>
        </p:blipFill>
        <p:spPr>
          <a:prstGeom prst="rect">
            <a:avLst/>
          </a:prstGeom>
        </p:spPr>
      </p:pic>
      <p:sp>
        <p:nvSpPr>
          <p:cNvPr id="4" name="Title 3"/>
          <p:cNvSpPr>
            <a:spLocks noGrp="1"/>
          </p:cNvSpPr>
          <p:nvPr>
            <p:ph type="title"/>
          </p:nvPr>
        </p:nvSpPr>
        <p:spPr>
          <a:xfrm>
            <a:off x="365760" y="365760"/>
            <a:ext cx="11889564" cy="917575"/>
          </a:xfrm>
        </p:spPr>
        <p:txBody>
          <a:bodyPr lIns="91440" rIns="91440"/>
          <a:lstStyle/>
          <a:p>
            <a:r>
              <a:rPr lang="en-US" sz="4800" dirty="0"/>
              <a:t>Elastic database jobs overview</a:t>
            </a:r>
          </a:p>
        </p:txBody>
      </p:sp>
    </p:spTree>
    <p:extLst>
      <p:ext uri="{BB962C8B-B14F-4D97-AF65-F5344CB8AC3E}">
        <p14:creationId xmlns:p14="http://schemas.microsoft.com/office/powerpoint/2010/main" val="32819010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normAutofit lnSpcReduction="10000"/>
          </a:bodyPr>
          <a:lstStyle/>
          <a:p>
            <a:r>
              <a:rPr lang="en-US" dirty="0"/>
              <a:t>Perform management operations on databases in Elastic Pool (the preview is just scoped to this)</a:t>
            </a:r>
          </a:p>
          <a:p>
            <a:pPr marL="466298" indent="-466298">
              <a:buFont typeface="Arial" panose="020B0604020202020204" pitchFamily="34" charset="0"/>
              <a:buChar char="•"/>
            </a:pPr>
            <a:r>
              <a:rPr lang="en-US" dirty="0">
                <a:solidFill>
                  <a:schemeClr val="tx1"/>
                </a:solidFill>
              </a:rPr>
              <a:t>Index maintenance, DDL, DML, queries delivering merged results</a:t>
            </a:r>
          </a:p>
          <a:p>
            <a:r>
              <a:rPr lang="en-US" dirty="0"/>
              <a:t>For the preview release, it is available as a customer-hosted service</a:t>
            </a:r>
          </a:p>
          <a:p>
            <a:pPr marL="466298" indent="-466298">
              <a:buFont typeface="Arial" panose="020B0604020202020204" pitchFamily="34" charset="0"/>
              <a:buChar char="•"/>
            </a:pPr>
            <a:r>
              <a:rPr lang="en-US" dirty="0">
                <a:solidFill>
                  <a:schemeClr val="tx1"/>
                </a:solidFill>
              </a:rPr>
              <a:t>Install and deploy the service through the portal</a:t>
            </a:r>
          </a:p>
          <a:p>
            <a:endParaRPr lang="en-US" dirty="0"/>
          </a:p>
        </p:txBody>
      </p:sp>
      <p:sp>
        <p:nvSpPr>
          <p:cNvPr id="3" name="Title 2"/>
          <p:cNvSpPr>
            <a:spLocks noGrp="1"/>
          </p:cNvSpPr>
          <p:nvPr>
            <p:ph type="title"/>
          </p:nvPr>
        </p:nvSpPr>
        <p:spPr>
          <a:xfrm>
            <a:off x="365760" y="365760"/>
            <a:ext cx="11889564" cy="917575"/>
          </a:xfrm>
        </p:spPr>
        <p:txBody>
          <a:bodyPr lIns="91440" rIns="91440"/>
          <a:lstStyle/>
          <a:p>
            <a:r>
              <a:rPr lang="en-US" sz="4800" dirty="0"/>
              <a:t>Getting</a:t>
            </a:r>
            <a:r>
              <a:rPr lang="en-US" dirty="0"/>
              <a:t> started with elastic database jobs</a:t>
            </a:r>
          </a:p>
        </p:txBody>
      </p:sp>
      <p:pic>
        <p:nvPicPr>
          <p:cNvPr id="2" name="Picture 1"/>
          <p:cNvPicPr>
            <a:picLocks noChangeAspect="1"/>
          </p:cNvPicPr>
          <p:nvPr/>
        </p:nvPicPr>
        <p:blipFill>
          <a:blip r:embed="rId3"/>
          <a:stretch>
            <a:fillRect/>
          </a:stretch>
        </p:blipFill>
        <p:spPr>
          <a:xfrm>
            <a:off x="429421" y="1377431"/>
            <a:ext cx="5877287" cy="5153232"/>
          </a:xfrm>
          <a:prstGeom prst="rect">
            <a:avLst/>
          </a:prstGeom>
          <a:ln>
            <a:solidFill>
              <a:schemeClr val="bg1">
                <a:lumMod val="75000"/>
              </a:schemeClr>
            </a:solidFill>
          </a:ln>
        </p:spPr>
      </p:pic>
    </p:spTree>
    <p:extLst>
      <p:ext uri="{BB962C8B-B14F-4D97-AF65-F5344CB8AC3E}">
        <p14:creationId xmlns:p14="http://schemas.microsoft.com/office/powerpoint/2010/main" val="365344829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nSpc>
                <a:spcPct val="100000"/>
              </a:lnSpc>
            </a:pPr>
            <a:r>
              <a:rPr lang="en-US" dirty="0"/>
              <a:t>Think of this process as enabling SQL Server Agent with the execution account credentials</a:t>
            </a:r>
          </a:p>
        </p:txBody>
      </p:sp>
      <p:sp>
        <p:nvSpPr>
          <p:cNvPr id="4" name="Title 3"/>
          <p:cNvSpPr>
            <a:spLocks noGrp="1"/>
          </p:cNvSpPr>
          <p:nvPr>
            <p:ph type="title"/>
          </p:nvPr>
        </p:nvSpPr>
        <p:spPr>
          <a:xfrm>
            <a:off x="365760" y="365760"/>
            <a:ext cx="11889564" cy="917575"/>
          </a:xfrm>
        </p:spPr>
        <p:txBody>
          <a:bodyPr lIns="91440" rIns="91440"/>
          <a:lstStyle/>
          <a:p>
            <a:r>
              <a:rPr lang="en-US" sz="4800" dirty="0"/>
              <a:t>Enter in the job credentials used for services</a:t>
            </a:r>
          </a:p>
        </p:txBody>
      </p:sp>
      <p:pic>
        <p:nvPicPr>
          <p:cNvPr id="5" name="Picture 4"/>
          <p:cNvPicPr>
            <a:picLocks noChangeAspect="1"/>
          </p:cNvPicPr>
          <p:nvPr/>
        </p:nvPicPr>
        <p:blipFill>
          <a:blip r:embed="rId3"/>
          <a:stretch>
            <a:fillRect/>
          </a:stretch>
        </p:blipFill>
        <p:spPr>
          <a:xfrm>
            <a:off x="549759" y="1377430"/>
            <a:ext cx="4121425" cy="5177328"/>
          </a:xfrm>
          <a:prstGeom prst="rect">
            <a:avLst/>
          </a:prstGeom>
        </p:spPr>
      </p:pic>
      <p:pic>
        <p:nvPicPr>
          <p:cNvPr id="6" name="Picture 5"/>
          <p:cNvPicPr>
            <a:picLocks noChangeAspect="1"/>
          </p:cNvPicPr>
          <p:nvPr/>
        </p:nvPicPr>
        <p:blipFill>
          <a:blip r:embed="rId4"/>
          <a:stretch>
            <a:fillRect/>
          </a:stretch>
        </p:blipFill>
        <p:spPr>
          <a:xfrm>
            <a:off x="5105913" y="1377430"/>
            <a:ext cx="2049784" cy="4060710"/>
          </a:xfrm>
          <a:prstGeom prst="rect">
            <a:avLst/>
          </a:prstGeom>
        </p:spPr>
      </p:pic>
    </p:spTree>
    <p:extLst>
      <p:ext uri="{BB962C8B-B14F-4D97-AF65-F5344CB8AC3E}">
        <p14:creationId xmlns:p14="http://schemas.microsoft.com/office/powerpoint/2010/main" val="12300750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nSpc>
                <a:spcPct val="100000"/>
              </a:lnSpc>
            </a:pPr>
            <a:r>
              <a:rPr lang="en-US" dirty="0"/>
              <a:t>The service allows you to run T-SQL scripts against all of the databases in the pool in a single operation. </a:t>
            </a:r>
          </a:p>
          <a:p>
            <a:pPr marL="466298" indent="-466298">
              <a:lnSpc>
                <a:spcPct val="100000"/>
              </a:lnSpc>
              <a:buFont typeface="Arial" panose="020B0604020202020204" pitchFamily="34" charset="0"/>
              <a:buChar char="•"/>
            </a:pPr>
            <a:r>
              <a:rPr lang="en-US" dirty="0">
                <a:solidFill>
                  <a:schemeClr val="tx1"/>
                </a:solidFill>
              </a:rPr>
              <a:t>For example, you can set the policy on each database to allow only people with the right credentials to view sensitive data. </a:t>
            </a:r>
          </a:p>
        </p:txBody>
      </p:sp>
      <p:sp>
        <p:nvSpPr>
          <p:cNvPr id="4" name="Title 3"/>
          <p:cNvSpPr>
            <a:spLocks noGrp="1"/>
          </p:cNvSpPr>
          <p:nvPr>
            <p:ph type="title"/>
          </p:nvPr>
        </p:nvSpPr>
        <p:spPr>
          <a:xfrm>
            <a:off x="365760" y="365760"/>
            <a:ext cx="11889564" cy="917575"/>
          </a:xfrm>
        </p:spPr>
        <p:txBody>
          <a:bodyPr lIns="91440" rIns="91440"/>
          <a:lstStyle/>
          <a:p>
            <a:r>
              <a:rPr lang="en-US" sz="4800" dirty="0"/>
              <a:t>Add a new elastic job for the resource group</a:t>
            </a:r>
          </a:p>
        </p:txBody>
      </p:sp>
      <p:pic>
        <p:nvPicPr>
          <p:cNvPr id="6" name="Picture 5"/>
          <p:cNvPicPr>
            <a:picLocks noChangeAspect="1"/>
          </p:cNvPicPr>
          <p:nvPr/>
        </p:nvPicPr>
        <p:blipFill>
          <a:blip r:embed="rId3"/>
          <a:stretch>
            <a:fillRect/>
          </a:stretch>
        </p:blipFill>
        <p:spPr>
          <a:xfrm>
            <a:off x="454694" y="1377431"/>
            <a:ext cx="2745483" cy="4567915"/>
          </a:xfrm>
          <a:prstGeom prst="rect">
            <a:avLst/>
          </a:prstGeom>
        </p:spPr>
      </p:pic>
    </p:spTree>
    <p:extLst>
      <p:ext uri="{BB962C8B-B14F-4D97-AF65-F5344CB8AC3E}">
        <p14:creationId xmlns:p14="http://schemas.microsoft.com/office/powerpoint/2010/main" val="2216655057"/>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pPr>
              <a:lnSpc>
                <a:spcPct val="100000"/>
              </a:lnSpc>
            </a:pPr>
            <a:r>
              <a:rPr lang="en-US" dirty="0"/>
              <a:t>Cloud service uses a Extra Small worker role VM for managing job execution</a:t>
            </a:r>
          </a:p>
          <a:p>
            <a:pPr>
              <a:lnSpc>
                <a:spcPct val="100000"/>
              </a:lnSpc>
            </a:pPr>
            <a:r>
              <a:rPr lang="en-US" dirty="0"/>
              <a:t>Storage account used for job management</a:t>
            </a:r>
          </a:p>
          <a:p>
            <a:pPr>
              <a:lnSpc>
                <a:spcPct val="100000"/>
              </a:lnSpc>
            </a:pPr>
            <a:r>
              <a:rPr lang="en-US" dirty="0"/>
              <a:t>Azure SQL Database used for job management</a:t>
            </a:r>
          </a:p>
        </p:txBody>
      </p:sp>
      <p:sp>
        <p:nvSpPr>
          <p:cNvPr id="4" name="Title 3"/>
          <p:cNvSpPr>
            <a:spLocks noGrp="1"/>
          </p:cNvSpPr>
          <p:nvPr>
            <p:ph type="title"/>
          </p:nvPr>
        </p:nvSpPr>
        <p:spPr>
          <a:xfrm>
            <a:off x="365760" y="365760"/>
            <a:ext cx="11889564" cy="917575"/>
          </a:xfrm>
        </p:spPr>
        <p:txBody>
          <a:bodyPr lIns="91440" rIns="91440"/>
          <a:lstStyle/>
          <a:p>
            <a:r>
              <a:rPr lang="en-US" sz="4800" dirty="0"/>
              <a:t>Elastic database job dependencies</a:t>
            </a:r>
          </a:p>
        </p:txBody>
      </p:sp>
      <p:pic>
        <p:nvPicPr>
          <p:cNvPr id="6" name="Picture 5"/>
          <p:cNvPicPr>
            <a:picLocks noChangeAspect="1"/>
          </p:cNvPicPr>
          <p:nvPr/>
        </p:nvPicPr>
        <p:blipFill>
          <a:blip r:embed="rId2"/>
          <a:stretch>
            <a:fillRect/>
          </a:stretch>
        </p:blipFill>
        <p:spPr>
          <a:xfrm>
            <a:off x="410038" y="1377430"/>
            <a:ext cx="7007955" cy="3805709"/>
          </a:xfrm>
          <a:prstGeom prst="rect">
            <a:avLst/>
          </a:prstGeom>
          <a:ln>
            <a:solidFill>
              <a:schemeClr val="bg1">
                <a:lumMod val="75000"/>
              </a:schemeClr>
            </a:solidFill>
          </a:ln>
        </p:spPr>
      </p:pic>
    </p:spTree>
    <p:extLst>
      <p:ext uri="{BB962C8B-B14F-4D97-AF65-F5344CB8AC3E}">
        <p14:creationId xmlns:p14="http://schemas.microsoft.com/office/powerpoint/2010/main" val="47383342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fontScale="92500" lnSpcReduction="20000"/>
          </a:bodyPr>
          <a:lstStyle/>
          <a:p>
            <a:pPr>
              <a:lnSpc>
                <a:spcPct val="110000"/>
              </a:lnSpc>
            </a:pPr>
            <a:r>
              <a:rPr lang="en-US" dirty="0"/>
              <a:t>In the elastic database job pool blade, click </a:t>
            </a:r>
            <a:r>
              <a:rPr lang="en-US" b="1" dirty="0"/>
              <a:t>Create job</a:t>
            </a:r>
            <a:r>
              <a:rPr lang="en-US" dirty="0"/>
              <a:t>.</a:t>
            </a:r>
          </a:p>
          <a:p>
            <a:pPr>
              <a:lnSpc>
                <a:spcPct val="110000"/>
              </a:lnSpc>
            </a:pPr>
            <a:r>
              <a:rPr lang="en-US" dirty="0"/>
              <a:t>Type in the name and password of the database administrator (created at installation).</a:t>
            </a:r>
          </a:p>
          <a:p>
            <a:pPr>
              <a:lnSpc>
                <a:spcPct val="110000"/>
              </a:lnSpc>
            </a:pPr>
            <a:r>
              <a:rPr lang="en-US" dirty="0"/>
              <a:t>In the </a:t>
            </a:r>
            <a:r>
              <a:rPr lang="en-US" b="1" dirty="0"/>
              <a:t>Create Job </a:t>
            </a:r>
            <a:r>
              <a:rPr lang="en-US" dirty="0"/>
              <a:t>blade, type a name for the job.</a:t>
            </a:r>
          </a:p>
          <a:p>
            <a:pPr>
              <a:lnSpc>
                <a:spcPct val="110000"/>
              </a:lnSpc>
            </a:pPr>
            <a:r>
              <a:rPr lang="en-US" dirty="0"/>
              <a:t>Paste or type in the T-SQL script.</a:t>
            </a:r>
          </a:p>
          <a:p>
            <a:pPr>
              <a:lnSpc>
                <a:spcPct val="110000"/>
              </a:lnSpc>
            </a:pPr>
            <a:r>
              <a:rPr lang="en-US" dirty="0"/>
              <a:t>Click </a:t>
            </a:r>
            <a:r>
              <a:rPr lang="en-US" b="1" dirty="0"/>
              <a:t>Save</a:t>
            </a:r>
            <a:r>
              <a:rPr lang="en-US" dirty="0"/>
              <a:t> and then click </a:t>
            </a:r>
            <a:r>
              <a:rPr lang="en-US" b="1" dirty="0"/>
              <a:t>Run</a:t>
            </a:r>
            <a:r>
              <a:rPr lang="en-US" dirty="0"/>
              <a:t>.</a:t>
            </a:r>
          </a:p>
        </p:txBody>
      </p:sp>
      <p:pic>
        <p:nvPicPr>
          <p:cNvPr id="8" name="Picture Placeholder 7"/>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7566" r="7566"/>
          <a:stretch>
            <a:fillRect/>
          </a:stretch>
        </p:blipFill>
        <p:spPr>
          <a:xfrm>
            <a:off x="413026" y="1377431"/>
            <a:ext cx="6723554" cy="4844651"/>
          </a:xfrm>
        </p:spPr>
      </p:pic>
      <p:sp>
        <p:nvSpPr>
          <p:cNvPr id="4" name="Title 3"/>
          <p:cNvSpPr>
            <a:spLocks noGrp="1"/>
          </p:cNvSpPr>
          <p:nvPr>
            <p:ph type="title"/>
          </p:nvPr>
        </p:nvSpPr>
        <p:spPr>
          <a:xfrm>
            <a:off x="365760" y="365760"/>
            <a:ext cx="11889564" cy="917575"/>
          </a:xfrm>
        </p:spPr>
        <p:txBody>
          <a:bodyPr lIns="91440" rIns="91440"/>
          <a:lstStyle/>
          <a:p>
            <a:r>
              <a:rPr lang="en-US" sz="4800" dirty="0"/>
              <a:t>Creating a job</a:t>
            </a:r>
          </a:p>
        </p:txBody>
      </p:sp>
    </p:spTree>
    <p:extLst>
      <p:ext uri="{BB962C8B-B14F-4D97-AF65-F5344CB8AC3E}">
        <p14:creationId xmlns:p14="http://schemas.microsoft.com/office/powerpoint/2010/main" val="9391489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normAutofit/>
          </a:bodyPr>
          <a:lstStyle/>
          <a:p>
            <a:pPr>
              <a:lnSpc>
                <a:spcPct val="100000"/>
              </a:lnSpc>
            </a:pPr>
            <a:r>
              <a:rPr lang="en-US" dirty="0"/>
              <a:t>Click on the name (</a:t>
            </a:r>
            <a:r>
              <a:rPr lang="en-US" b="1" dirty="0"/>
              <a:t>a</a:t>
            </a:r>
            <a:r>
              <a:rPr lang="en-US" dirty="0"/>
              <a:t>) of a job. The </a:t>
            </a:r>
            <a:r>
              <a:rPr lang="en-US" b="1" dirty="0"/>
              <a:t>STATUS</a:t>
            </a:r>
            <a:r>
              <a:rPr lang="en-US" dirty="0"/>
              <a:t> can be “Completed“ or “Failed.“ </a:t>
            </a:r>
          </a:p>
          <a:p>
            <a:pPr>
              <a:lnSpc>
                <a:spcPct val="100000"/>
              </a:lnSpc>
            </a:pPr>
            <a:r>
              <a:rPr lang="en-US" dirty="0"/>
              <a:t>The job’s details appear (</a:t>
            </a:r>
            <a:r>
              <a:rPr lang="en-US" b="1" dirty="0"/>
              <a:t>b</a:t>
            </a:r>
            <a:r>
              <a:rPr lang="en-US" dirty="0"/>
              <a:t>) with its date and time of creation and running. </a:t>
            </a:r>
          </a:p>
          <a:p>
            <a:pPr>
              <a:lnSpc>
                <a:spcPct val="100000"/>
              </a:lnSpc>
            </a:pPr>
            <a:r>
              <a:rPr lang="en-US" dirty="0"/>
              <a:t>The list below the details (</a:t>
            </a:r>
            <a:r>
              <a:rPr lang="en-US" b="1" dirty="0"/>
              <a:t>c</a:t>
            </a:r>
            <a:r>
              <a:rPr lang="en-US" dirty="0"/>
              <a:t>) shows the progress of the script against each database in the pool, giving its date and time details.</a:t>
            </a:r>
          </a:p>
        </p:txBody>
      </p:sp>
      <p:pic>
        <p:nvPicPr>
          <p:cNvPr id="8" name="Picture Placeholder 7"/>
          <p:cNvPicPr>
            <a:picLocks noGrp="1" noChangeAspect="1"/>
          </p:cNvPicPr>
          <p:nvPr>
            <p:ph type="pic" sz="quarter" idx="12"/>
          </p:nvPr>
        </p:nvPicPr>
        <p:blipFill>
          <a:blip r:embed="rId2">
            <a:extLst>
              <a:ext uri="{28A0092B-C50C-407E-A947-70E740481C1C}">
                <a14:useLocalDpi xmlns:a14="http://schemas.microsoft.com/office/drawing/2010/main" val="0"/>
              </a:ext>
            </a:extLst>
          </a:blip>
          <a:stretch>
            <a:fillRect/>
          </a:stretch>
        </p:blipFill>
        <p:spPr>
          <a:xfrm>
            <a:off x="438046" y="1514326"/>
            <a:ext cx="6929547" cy="3010377"/>
          </a:xfrm>
          <a:prstGeom prst="rect">
            <a:avLst/>
          </a:prstGeom>
          <a:ln w="9525">
            <a:solidFill>
              <a:schemeClr val="bg1">
                <a:lumMod val="75000"/>
              </a:schemeClr>
            </a:solidFill>
          </a:ln>
        </p:spPr>
      </p:pic>
      <p:sp>
        <p:nvSpPr>
          <p:cNvPr id="4" name="Title 3"/>
          <p:cNvSpPr>
            <a:spLocks noGrp="1"/>
          </p:cNvSpPr>
          <p:nvPr>
            <p:ph type="title"/>
          </p:nvPr>
        </p:nvSpPr>
        <p:spPr>
          <a:xfrm>
            <a:off x="365760" y="365760"/>
            <a:ext cx="11889564" cy="917575"/>
          </a:xfrm>
        </p:spPr>
        <p:txBody>
          <a:bodyPr lIns="91440" rIns="91440"/>
          <a:lstStyle/>
          <a:p>
            <a:r>
              <a:rPr lang="en-US" sz="4800" dirty="0"/>
              <a:t>Checking job status</a:t>
            </a:r>
          </a:p>
        </p:txBody>
      </p:sp>
    </p:spTree>
    <p:extLst>
      <p:ext uri="{BB962C8B-B14F-4D97-AF65-F5344CB8AC3E}">
        <p14:creationId xmlns:p14="http://schemas.microsoft.com/office/powerpoint/2010/main" val="135060335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59" y="365760"/>
            <a:ext cx="6081077" cy="2433673"/>
          </a:xfrm>
        </p:spPr>
        <p:txBody>
          <a:bodyPr lIns="91440" rIns="91440"/>
          <a:lstStyle/>
          <a:p>
            <a:r>
              <a:rPr lang="en-US" dirty="0" err="1"/>
              <a:t>Sharding</a:t>
            </a:r>
            <a:endParaRPr lang="en-US" dirty="0"/>
          </a:p>
        </p:txBody>
      </p:sp>
    </p:spTree>
    <p:extLst>
      <p:ext uri="{BB962C8B-B14F-4D97-AF65-F5344CB8AC3E}">
        <p14:creationId xmlns:p14="http://schemas.microsoft.com/office/powerpoint/2010/main" val="3508357994"/>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9564" cy="917575"/>
          </a:xfrm>
        </p:spPr>
        <p:txBody>
          <a:bodyPr lIns="91440" rIns="91440"/>
          <a:lstStyle/>
          <a:p>
            <a:r>
              <a:rPr lang="en-US" sz="4800" dirty="0"/>
              <a:t>When is </a:t>
            </a:r>
            <a:r>
              <a:rPr lang="en-US" sz="4800" dirty="0" err="1"/>
              <a:t>sharding</a:t>
            </a:r>
            <a:r>
              <a:rPr lang="en-US" sz="4800" dirty="0"/>
              <a:t> the right consideration?</a:t>
            </a:r>
          </a:p>
        </p:txBody>
      </p:sp>
      <p:sp>
        <p:nvSpPr>
          <p:cNvPr id="3" name="Content Placeholder 2"/>
          <p:cNvSpPr>
            <a:spLocks noGrp="1"/>
          </p:cNvSpPr>
          <p:nvPr>
            <p:ph idx="4294967295"/>
          </p:nvPr>
        </p:nvSpPr>
        <p:spPr>
          <a:xfrm>
            <a:off x="275479" y="1225661"/>
            <a:ext cx="10246492" cy="3960326"/>
          </a:xfrm>
        </p:spPr>
        <p:txBody>
          <a:bodyPr>
            <a:noAutofit/>
          </a:bodyPr>
          <a:lstStyle/>
          <a:p>
            <a:pPr>
              <a:lnSpc>
                <a:spcPct val="100000"/>
              </a:lnSpc>
              <a:spcBef>
                <a:spcPts val="1224"/>
              </a:spcBef>
              <a:spcAft>
                <a:spcPts val="612"/>
              </a:spcAft>
            </a:pPr>
            <a:r>
              <a:rPr lang="en-US" sz="2040" dirty="0">
                <a:latin typeface="Segoe UI Light" panose="020B0502040204020203" pitchFamily="34" charset="0"/>
                <a:cs typeface="Segoe UI Light" panose="020B0502040204020203" pitchFamily="34" charset="0"/>
              </a:rPr>
              <a:t>Application workload can be partitioned across a number of scale units, and workload directed to each partition can fit into the biggest scale unit available.</a:t>
            </a:r>
          </a:p>
          <a:p>
            <a:pPr>
              <a:lnSpc>
                <a:spcPct val="100000"/>
              </a:lnSpc>
              <a:spcBef>
                <a:spcPts val="1224"/>
              </a:spcBef>
              <a:spcAft>
                <a:spcPts val="612"/>
              </a:spcAft>
            </a:pPr>
            <a:r>
              <a:rPr lang="en-US" sz="2040" dirty="0">
                <a:latin typeface="Segoe UI Light" panose="020B0502040204020203" pitchFamily="34" charset="0"/>
                <a:cs typeface="Segoe UI Light" panose="020B0502040204020203" pitchFamily="34" charset="0"/>
              </a:rPr>
              <a:t>Application workload doesn’t contain large scans or aggregations that need to touch the entire data set.</a:t>
            </a:r>
          </a:p>
          <a:p>
            <a:pPr>
              <a:lnSpc>
                <a:spcPct val="100000"/>
              </a:lnSpc>
              <a:spcBef>
                <a:spcPts val="1224"/>
              </a:spcBef>
              <a:spcAft>
                <a:spcPts val="612"/>
              </a:spcAft>
            </a:pPr>
            <a:r>
              <a:rPr lang="en-US" sz="2040" dirty="0">
                <a:latin typeface="Segoe UI Light" panose="020B0502040204020203" pitchFamily="34" charset="0"/>
                <a:cs typeface="Segoe UI Light" panose="020B0502040204020203" pitchFamily="34" charset="0"/>
              </a:rPr>
              <a:t>Total capacity demands (CPU, IO, memory, storage) of the application exceed the hard limits of a single Azure SQL Database scale unit.</a:t>
            </a:r>
          </a:p>
          <a:p>
            <a:pPr>
              <a:lnSpc>
                <a:spcPct val="100000"/>
              </a:lnSpc>
              <a:spcBef>
                <a:spcPts val="1224"/>
              </a:spcBef>
              <a:spcAft>
                <a:spcPts val="612"/>
              </a:spcAft>
            </a:pPr>
            <a:r>
              <a:rPr lang="en-US" sz="2040" dirty="0">
                <a:latin typeface="Segoe UI Light" panose="020B0502040204020203" pitchFamily="34" charset="0"/>
                <a:cs typeface="Segoe UI Light" panose="020B0502040204020203" pitchFamily="34" charset="0"/>
              </a:rPr>
              <a:t>Application requires on-demand or automatic policy-driven scale out or scale in.</a:t>
            </a:r>
          </a:p>
          <a:p>
            <a:pPr marL="0" indent="0">
              <a:lnSpc>
                <a:spcPct val="100000"/>
              </a:lnSpc>
              <a:spcBef>
                <a:spcPts val="1224"/>
              </a:spcBef>
              <a:spcAft>
                <a:spcPts val="612"/>
              </a:spcAft>
              <a:buNone/>
            </a:pPr>
            <a:r>
              <a:rPr lang="en-US" sz="2040" b="1" dirty="0">
                <a:latin typeface="Segoe UI Light" panose="020B0502040204020203" pitchFamily="34" charset="0"/>
                <a:cs typeface="Segoe UI Light" panose="020B0502040204020203" pitchFamily="34" charset="0"/>
              </a:rPr>
              <a:t>Caveat</a:t>
            </a:r>
            <a:r>
              <a:rPr lang="en-US" sz="2040" dirty="0">
                <a:latin typeface="Segoe UI Light" panose="020B0502040204020203" pitchFamily="34" charset="0"/>
                <a:cs typeface="Segoe UI Light" panose="020B0502040204020203" pitchFamily="34" charset="0"/>
              </a:rPr>
              <a:t>: Typical data warehousing does not easily fit the patterns for Elastic Scale.</a:t>
            </a:r>
          </a:p>
          <a:p>
            <a:pPr marL="0" indent="0">
              <a:lnSpc>
                <a:spcPct val="100000"/>
              </a:lnSpc>
              <a:spcBef>
                <a:spcPts val="1224"/>
              </a:spcBef>
              <a:spcAft>
                <a:spcPts val="612"/>
              </a:spcAft>
              <a:buNone/>
            </a:pPr>
            <a:endParaRPr lang="en-US" sz="2040" dirty="0">
              <a:latin typeface="Segoe UI Light" panose="020B0502040204020203" pitchFamily="34" charset="0"/>
              <a:cs typeface="Segoe UI Light" panose="020B0502040204020203" pitchFamily="34" charset="0"/>
            </a:endParaRPr>
          </a:p>
        </p:txBody>
      </p:sp>
      <p:grpSp>
        <p:nvGrpSpPr>
          <p:cNvPr id="68" name="Group 67"/>
          <p:cNvGrpSpPr/>
          <p:nvPr/>
        </p:nvGrpSpPr>
        <p:grpSpPr>
          <a:xfrm>
            <a:off x="5491568" y="5543408"/>
            <a:ext cx="6944907" cy="1451117"/>
            <a:chOff x="5382650" y="5044951"/>
            <a:chExt cx="6809350" cy="1422793"/>
          </a:xfrm>
        </p:grpSpPr>
        <p:sp>
          <p:nvSpPr>
            <p:cNvPr id="69" name="Freeform 68"/>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0"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1" name="Group 70"/>
            <p:cNvGrpSpPr/>
            <p:nvPr/>
          </p:nvGrpSpPr>
          <p:grpSpPr>
            <a:xfrm>
              <a:off x="7588138" y="5499463"/>
              <a:ext cx="174773" cy="338749"/>
              <a:chOff x="8003343" y="6072433"/>
              <a:chExt cx="145517" cy="282045"/>
            </a:xfrm>
          </p:grpSpPr>
          <p:sp>
            <p:nvSpPr>
              <p:cNvPr id="1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72"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3" name="Group 72"/>
            <p:cNvGrpSpPr/>
            <p:nvPr/>
          </p:nvGrpSpPr>
          <p:grpSpPr>
            <a:xfrm>
              <a:off x="11025746" y="5229351"/>
              <a:ext cx="210318" cy="407646"/>
              <a:chOff x="8003343" y="6072433"/>
              <a:chExt cx="145517" cy="282045"/>
            </a:xfrm>
          </p:grpSpPr>
          <p:sp>
            <p:nvSpPr>
              <p:cNvPr id="12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74" name="Isosceles Triangle 73"/>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5" name="Oval 74"/>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7" name="Group 76"/>
            <p:cNvGrpSpPr/>
            <p:nvPr/>
          </p:nvGrpSpPr>
          <p:grpSpPr>
            <a:xfrm>
              <a:off x="6832665" y="5339068"/>
              <a:ext cx="595623" cy="824538"/>
              <a:chOff x="13103226" y="2775830"/>
              <a:chExt cx="1039812" cy="1407232"/>
            </a:xfrm>
          </p:grpSpPr>
          <p:sp>
            <p:nvSpPr>
              <p:cNvPr id="114"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8"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9"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20"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21"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22"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78" name="Oval 77"/>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80" name="Group 79"/>
            <p:cNvGrpSpPr/>
            <p:nvPr/>
          </p:nvGrpSpPr>
          <p:grpSpPr>
            <a:xfrm>
              <a:off x="8886799" y="5044951"/>
              <a:ext cx="925409" cy="1281071"/>
              <a:chOff x="13103226" y="2775830"/>
              <a:chExt cx="1039812" cy="1407232"/>
            </a:xfrm>
          </p:grpSpPr>
          <p:sp>
            <p:nvSpPr>
              <p:cNvPr id="105"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0"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1"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2"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3"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81" name="Oval 80"/>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Freeform 81"/>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83" name="Group 82"/>
            <p:cNvGrpSpPr/>
            <p:nvPr/>
          </p:nvGrpSpPr>
          <p:grpSpPr>
            <a:xfrm>
              <a:off x="10233286" y="5128980"/>
              <a:ext cx="518446" cy="717700"/>
              <a:chOff x="13103226" y="2775830"/>
              <a:chExt cx="1039812" cy="1407232"/>
            </a:xfrm>
          </p:grpSpPr>
          <p:sp>
            <p:nvSpPr>
              <p:cNvPr id="96"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7"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8"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9"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0"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1"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2"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3"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4"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84" name="Group 83"/>
            <p:cNvGrpSpPr/>
            <p:nvPr/>
          </p:nvGrpSpPr>
          <p:grpSpPr>
            <a:xfrm>
              <a:off x="7861333" y="5490964"/>
              <a:ext cx="174773" cy="338749"/>
              <a:chOff x="8003343" y="6072433"/>
              <a:chExt cx="145517" cy="282045"/>
            </a:xfrm>
          </p:grpSpPr>
          <p:sp>
            <p:nvSpPr>
              <p:cNvPr id="9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5" name="Group 84"/>
            <p:cNvGrpSpPr/>
            <p:nvPr/>
          </p:nvGrpSpPr>
          <p:grpSpPr>
            <a:xfrm>
              <a:off x="6019716" y="5822680"/>
              <a:ext cx="174773" cy="338749"/>
              <a:chOff x="8003343" y="6072433"/>
              <a:chExt cx="145517" cy="282045"/>
            </a:xfrm>
          </p:grpSpPr>
          <p:sp>
            <p:nvSpPr>
              <p:cNvPr id="9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6" name="Group 85"/>
            <p:cNvGrpSpPr/>
            <p:nvPr/>
          </p:nvGrpSpPr>
          <p:grpSpPr>
            <a:xfrm>
              <a:off x="11704693" y="5546904"/>
              <a:ext cx="210318" cy="407646"/>
              <a:chOff x="8003343" y="6072433"/>
              <a:chExt cx="145517" cy="282045"/>
            </a:xfrm>
          </p:grpSpPr>
          <p:sp>
            <p:nvSpPr>
              <p:cNvPr id="8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248308014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this module</a:t>
            </a:r>
          </a:p>
        </p:txBody>
      </p:sp>
      <p:sp>
        <p:nvSpPr>
          <p:cNvPr id="6" name="Rectangle 5"/>
          <p:cNvSpPr/>
          <p:nvPr/>
        </p:nvSpPr>
        <p:spPr bwMode="auto">
          <a:xfrm>
            <a:off x="457200"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57200"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248717"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88720" y="143986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chemeClr val="tx1"/>
                </a:solidFill>
                <a:latin typeface="Segoe UI Light"/>
                <a:ea typeface="Segoe UI" pitchFamily="34" charset="0"/>
                <a:cs typeface="Segoe UI" pitchFamily="34" charset="0"/>
              </a:rPr>
              <a:t>What is SQL Database</a:t>
            </a:r>
          </a:p>
        </p:txBody>
      </p:sp>
      <p:sp>
        <p:nvSpPr>
          <p:cNvPr id="23" name="Rectangle 22"/>
          <p:cNvSpPr/>
          <p:nvPr/>
        </p:nvSpPr>
        <p:spPr bwMode="auto">
          <a:xfrm>
            <a:off x="1188720"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Scalability Options</a:t>
            </a:r>
          </a:p>
        </p:txBody>
      </p:sp>
      <p:sp>
        <p:nvSpPr>
          <p:cNvPr id="25" name="Rectangle 24"/>
          <p:cNvSpPr/>
          <p:nvPr/>
        </p:nvSpPr>
        <p:spPr bwMode="auto">
          <a:xfrm>
            <a:off x="1188720"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Elastic Databases</a:t>
            </a:r>
          </a:p>
        </p:txBody>
      </p:sp>
      <p:sp>
        <p:nvSpPr>
          <p:cNvPr id="26" name="Rectangle 25"/>
          <p:cNvSpPr/>
          <p:nvPr/>
        </p:nvSpPr>
        <p:spPr bwMode="auto">
          <a:xfrm>
            <a:off x="6980237" y="1439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Elastic Database Tools</a:t>
            </a:r>
          </a:p>
        </p:txBody>
      </p:sp>
      <p:sp>
        <p:nvSpPr>
          <p:cNvPr id="27" name="Rectangle 26"/>
          <p:cNvSpPr/>
          <p:nvPr/>
        </p:nvSpPr>
        <p:spPr bwMode="auto">
          <a:xfrm>
            <a:off x="1188720"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Data Tiers / Elastic data tiers</a:t>
            </a:r>
          </a:p>
        </p:txBody>
      </p:sp>
      <p:sp>
        <p:nvSpPr>
          <p:cNvPr id="18" name="Rectangle 17"/>
          <p:cNvSpPr/>
          <p:nvPr/>
        </p:nvSpPr>
        <p:spPr bwMode="auto">
          <a:xfrm>
            <a:off x="6248717"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80237"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SQL Database performance</a:t>
            </a:r>
          </a:p>
        </p:txBody>
      </p:sp>
      <p:sp>
        <p:nvSpPr>
          <p:cNvPr id="20" name="Rectangle 19"/>
          <p:cNvSpPr/>
          <p:nvPr/>
        </p:nvSpPr>
        <p:spPr bwMode="auto">
          <a:xfrm>
            <a:off x="6242562"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974082"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Service Tier Advisor</a:t>
            </a:r>
          </a:p>
        </p:txBody>
      </p:sp>
    </p:spTree>
    <p:extLst>
      <p:ext uri="{BB962C8B-B14F-4D97-AF65-F5344CB8AC3E}">
        <p14:creationId xmlns:p14="http://schemas.microsoft.com/office/powerpoint/2010/main" val="2520651997"/>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364246" cy="2433673"/>
          </a:xfrm>
        </p:spPr>
        <p:txBody>
          <a:bodyPr lIns="91440" rIns="91440"/>
          <a:lstStyle/>
          <a:p>
            <a:r>
              <a:rPr lang="en-US" dirty="0"/>
              <a:t>Performance</a:t>
            </a:r>
          </a:p>
        </p:txBody>
      </p:sp>
    </p:spTree>
    <p:extLst>
      <p:ext uri="{BB962C8B-B14F-4D97-AF65-F5344CB8AC3E}">
        <p14:creationId xmlns:p14="http://schemas.microsoft.com/office/powerpoint/2010/main" val="394698210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718246" y="1505659"/>
            <a:ext cx="4039498" cy="5014109"/>
            <a:chOff x="370597" y="2003194"/>
            <a:chExt cx="4040130" cy="5014888"/>
          </a:xfrm>
        </p:grpSpPr>
        <p:sp>
          <p:nvSpPr>
            <p:cNvPr id="23" name="Rectangle 22"/>
            <p:cNvSpPr/>
            <p:nvPr/>
          </p:nvSpPr>
          <p:spPr>
            <a:xfrm>
              <a:off x="666206" y="2597383"/>
              <a:ext cx="3422468" cy="4077738"/>
            </a:xfrm>
            <a:prstGeom prst="rect">
              <a:avLst/>
            </a:prstGeom>
            <a:solidFill>
              <a:schemeClr val="bg1">
                <a:lumMod val="95000"/>
              </a:schemeClr>
            </a:solidFill>
            <a:ln w="38100">
              <a:solidFill>
                <a:srgbClr val="0072BC"/>
              </a:solidFill>
            </a:ln>
          </p:spPr>
          <p:style>
            <a:lnRef idx="1">
              <a:schemeClr val="dk1"/>
            </a:lnRef>
            <a:fillRef idx="2">
              <a:schemeClr val="dk1"/>
            </a:fillRef>
            <a:effectRef idx="1">
              <a:schemeClr val="dk1"/>
            </a:effectRef>
            <a:fontRef idx="minor">
              <a:schemeClr val="dk1"/>
            </a:fontRef>
          </p:style>
          <p:txBody>
            <a:bodyPr rtlCol="0" anchor="ctr"/>
            <a:lstStyle/>
            <a:p>
              <a:pPr algn="ctr" defTabSz="932597"/>
              <a:endParaRPr lang="en-US" sz="1836" dirty="0">
                <a:solidFill>
                  <a:srgbClr val="494949"/>
                </a:solidFill>
                <a:latin typeface="Segoe UI"/>
              </a:endParaRPr>
            </a:p>
          </p:txBody>
        </p:sp>
        <p:sp>
          <p:nvSpPr>
            <p:cNvPr id="44" name="TextBox 43"/>
            <p:cNvSpPr txBox="1"/>
            <p:nvPr/>
          </p:nvSpPr>
          <p:spPr>
            <a:xfrm>
              <a:off x="1715847" y="2003194"/>
              <a:ext cx="1131849" cy="376738"/>
            </a:xfrm>
            <a:prstGeom prst="rect">
              <a:avLst/>
            </a:prstGeom>
            <a:noFill/>
          </p:spPr>
          <p:txBody>
            <a:bodyPr wrap="none" rtlCol="0">
              <a:spAutoFit/>
            </a:bodyPr>
            <a:lstStyle/>
            <a:p>
              <a:pPr algn="ctr" defTabSz="932597"/>
              <a:r>
                <a:rPr lang="en-US" b="1" dirty="0">
                  <a:solidFill>
                    <a:srgbClr val="494949"/>
                  </a:solidFill>
                  <a:latin typeface="Segoe UI"/>
                </a:rPr>
                <a:t>Machine</a:t>
              </a:r>
              <a:endParaRPr lang="en-US" dirty="0">
                <a:solidFill>
                  <a:srgbClr val="494949"/>
                </a:solidFill>
                <a:latin typeface="Segoe UI"/>
              </a:endParaRPr>
            </a:p>
          </p:txBody>
        </p:sp>
        <p:sp>
          <p:nvSpPr>
            <p:cNvPr id="20" name="TextBox 19"/>
            <p:cNvSpPr txBox="1"/>
            <p:nvPr/>
          </p:nvSpPr>
          <p:spPr>
            <a:xfrm>
              <a:off x="1806494" y="2282589"/>
              <a:ext cx="950557" cy="318335"/>
            </a:xfrm>
            <a:prstGeom prst="rect">
              <a:avLst/>
            </a:prstGeom>
            <a:noFill/>
          </p:spPr>
          <p:txBody>
            <a:bodyPr wrap="none" rtlCol="0">
              <a:spAutoFit/>
            </a:bodyPr>
            <a:lstStyle/>
            <a:p>
              <a:pPr algn="ctr" defTabSz="932597"/>
              <a:r>
                <a:rPr lang="en-US" sz="1428" dirty="0">
                  <a:solidFill>
                    <a:srgbClr val="494949"/>
                  </a:solidFill>
                  <a:latin typeface="Segoe UI"/>
                </a:rPr>
                <a:t>Compute</a:t>
              </a:r>
            </a:p>
          </p:txBody>
        </p:sp>
        <p:sp>
          <p:nvSpPr>
            <p:cNvPr id="21" name="TextBox 20"/>
            <p:cNvSpPr txBox="1"/>
            <p:nvPr/>
          </p:nvSpPr>
          <p:spPr>
            <a:xfrm rot="16200000">
              <a:off x="173039" y="4469401"/>
              <a:ext cx="713448" cy="318331"/>
            </a:xfrm>
            <a:prstGeom prst="rect">
              <a:avLst/>
            </a:prstGeom>
            <a:noFill/>
          </p:spPr>
          <p:txBody>
            <a:bodyPr wrap="none" rtlCol="0">
              <a:spAutoFit/>
            </a:bodyPr>
            <a:lstStyle/>
            <a:p>
              <a:pPr algn="ctr" defTabSz="932597"/>
              <a:r>
                <a:rPr lang="en-US" sz="1428" dirty="0">
                  <a:solidFill>
                    <a:srgbClr val="494949"/>
                  </a:solidFill>
                  <a:latin typeface="Segoe UI"/>
                </a:rPr>
                <a:t>Writes</a:t>
              </a:r>
            </a:p>
          </p:txBody>
        </p:sp>
        <p:sp>
          <p:nvSpPr>
            <p:cNvPr id="22" name="TextBox 21"/>
            <p:cNvSpPr txBox="1"/>
            <p:nvPr/>
          </p:nvSpPr>
          <p:spPr>
            <a:xfrm rot="5400000">
              <a:off x="3913871" y="4477085"/>
              <a:ext cx="675382" cy="318331"/>
            </a:xfrm>
            <a:prstGeom prst="rect">
              <a:avLst/>
            </a:prstGeom>
            <a:noFill/>
          </p:spPr>
          <p:txBody>
            <a:bodyPr wrap="none" rtlCol="0">
              <a:spAutoFit/>
            </a:bodyPr>
            <a:lstStyle/>
            <a:p>
              <a:pPr algn="ctr" defTabSz="932597"/>
              <a:r>
                <a:rPr lang="en-US" sz="1428" dirty="0">
                  <a:solidFill>
                    <a:srgbClr val="494949"/>
                  </a:solidFill>
                  <a:latin typeface="Segoe UI"/>
                </a:rPr>
                <a:t>Reads</a:t>
              </a:r>
            </a:p>
          </p:txBody>
        </p:sp>
        <p:sp>
          <p:nvSpPr>
            <p:cNvPr id="24" name="TextBox 23"/>
            <p:cNvSpPr txBox="1"/>
            <p:nvPr/>
          </p:nvSpPr>
          <p:spPr>
            <a:xfrm>
              <a:off x="1933690" y="6699751"/>
              <a:ext cx="887492" cy="318331"/>
            </a:xfrm>
            <a:prstGeom prst="rect">
              <a:avLst/>
            </a:prstGeom>
            <a:noFill/>
          </p:spPr>
          <p:txBody>
            <a:bodyPr wrap="none" rtlCol="0">
              <a:spAutoFit/>
            </a:bodyPr>
            <a:lstStyle/>
            <a:p>
              <a:pPr algn="ctr" defTabSz="932597"/>
              <a:r>
                <a:rPr lang="en-US" sz="1428" dirty="0">
                  <a:solidFill>
                    <a:srgbClr val="494949"/>
                  </a:solidFill>
                  <a:latin typeface="Segoe UI"/>
                </a:rPr>
                <a:t>Memory</a:t>
              </a:r>
              <a:endParaRPr lang="en-US" sz="1428" i="1" dirty="0">
                <a:solidFill>
                  <a:srgbClr val="494949"/>
                </a:solidFill>
                <a:latin typeface="Segoe UI"/>
              </a:endParaRPr>
            </a:p>
          </p:txBody>
        </p:sp>
      </p:grpSp>
      <p:sp>
        <p:nvSpPr>
          <p:cNvPr id="3" name="Oval 2"/>
          <p:cNvSpPr/>
          <p:nvPr/>
        </p:nvSpPr>
        <p:spPr bwMode="auto">
          <a:xfrm>
            <a:off x="1044483" y="2124991"/>
            <a:ext cx="1090830" cy="1774589"/>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1 workload</a:t>
            </a:r>
          </a:p>
        </p:txBody>
      </p:sp>
      <p:grpSp>
        <p:nvGrpSpPr>
          <p:cNvPr id="14" name="Group 13"/>
          <p:cNvGrpSpPr/>
          <p:nvPr/>
        </p:nvGrpSpPr>
        <p:grpSpPr>
          <a:xfrm>
            <a:off x="7608017" y="1505654"/>
            <a:ext cx="4039498" cy="5014112"/>
            <a:chOff x="7404944" y="2003191"/>
            <a:chExt cx="4040130" cy="5014891"/>
          </a:xfrm>
        </p:grpSpPr>
        <p:sp>
          <p:nvSpPr>
            <p:cNvPr id="47" name="Rectangle 46"/>
            <p:cNvSpPr/>
            <p:nvPr/>
          </p:nvSpPr>
          <p:spPr>
            <a:xfrm>
              <a:off x="7707405" y="2597383"/>
              <a:ext cx="3422468" cy="4077737"/>
            </a:xfrm>
            <a:prstGeom prst="rect">
              <a:avLst/>
            </a:prstGeom>
            <a:solidFill>
              <a:schemeClr val="bg1">
                <a:lumMod val="95000"/>
              </a:schemeClr>
            </a:solidFill>
            <a:ln w="38100">
              <a:solidFill>
                <a:srgbClr val="0072BC"/>
              </a:solidFill>
            </a:ln>
          </p:spPr>
          <p:style>
            <a:lnRef idx="1">
              <a:schemeClr val="dk1"/>
            </a:lnRef>
            <a:fillRef idx="2">
              <a:schemeClr val="dk1"/>
            </a:fillRef>
            <a:effectRef idx="1">
              <a:schemeClr val="dk1"/>
            </a:effectRef>
            <a:fontRef idx="minor">
              <a:schemeClr val="dk1"/>
            </a:fontRef>
          </p:style>
          <p:txBody>
            <a:bodyPr rtlCol="0" anchor="ctr"/>
            <a:lstStyle/>
            <a:p>
              <a:pPr algn="ctr" defTabSz="932597"/>
              <a:endParaRPr lang="en-US" sz="1836" dirty="0">
                <a:solidFill>
                  <a:srgbClr val="494949"/>
                </a:solidFill>
                <a:latin typeface="Segoe UI"/>
              </a:endParaRPr>
            </a:p>
          </p:txBody>
        </p:sp>
        <p:sp>
          <p:nvSpPr>
            <p:cNvPr id="50" name="TextBox 49"/>
            <p:cNvSpPr txBox="1"/>
            <p:nvPr/>
          </p:nvSpPr>
          <p:spPr>
            <a:xfrm>
              <a:off x="8816835" y="2003191"/>
              <a:ext cx="1131849" cy="376738"/>
            </a:xfrm>
            <a:prstGeom prst="rect">
              <a:avLst/>
            </a:prstGeom>
            <a:noFill/>
          </p:spPr>
          <p:txBody>
            <a:bodyPr wrap="none" rtlCol="0">
              <a:spAutoFit/>
            </a:bodyPr>
            <a:lstStyle/>
            <a:p>
              <a:pPr algn="ctr" defTabSz="932597"/>
              <a:r>
                <a:rPr lang="en-US" b="1" dirty="0">
                  <a:solidFill>
                    <a:srgbClr val="494949"/>
                  </a:solidFill>
                  <a:latin typeface="Segoe UI"/>
                </a:rPr>
                <a:t>Machine</a:t>
              </a:r>
              <a:endParaRPr lang="en-US" dirty="0">
                <a:solidFill>
                  <a:srgbClr val="494949"/>
                </a:solidFill>
                <a:latin typeface="Segoe UI"/>
              </a:endParaRPr>
            </a:p>
          </p:txBody>
        </p:sp>
        <p:sp>
          <p:nvSpPr>
            <p:cNvPr id="25" name="TextBox 24"/>
            <p:cNvSpPr txBox="1"/>
            <p:nvPr/>
          </p:nvSpPr>
          <p:spPr>
            <a:xfrm>
              <a:off x="8900639" y="2282589"/>
              <a:ext cx="950544" cy="318331"/>
            </a:xfrm>
            <a:prstGeom prst="rect">
              <a:avLst/>
            </a:prstGeom>
            <a:noFill/>
          </p:spPr>
          <p:txBody>
            <a:bodyPr wrap="none" rtlCol="0">
              <a:spAutoFit/>
            </a:bodyPr>
            <a:lstStyle/>
            <a:p>
              <a:pPr algn="ctr" defTabSz="932597"/>
              <a:r>
                <a:rPr lang="en-US" sz="1428" dirty="0">
                  <a:solidFill>
                    <a:srgbClr val="494949"/>
                  </a:solidFill>
                  <a:latin typeface="Segoe UI"/>
                </a:rPr>
                <a:t>Compute</a:t>
              </a:r>
            </a:p>
          </p:txBody>
        </p:sp>
        <p:sp>
          <p:nvSpPr>
            <p:cNvPr id="26" name="TextBox 25"/>
            <p:cNvSpPr txBox="1"/>
            <p:nvPr/>
          </p:nvSpPr>
          <p:spPr>
            <a:xfrm rot="16200000">
              <a:off x="7207386" y="4469401"/>
              <a:ext cx="713448" cy="318331"/>
            </a:xfrm>
            <a:prstGeom prst="rect">
              <a:avLst/>
            </a:prstGeom>
            <a:noFill/>
          </p:spPr>
          <p:txBody>
            <a:bodyPr wrap="none" rtlCol="0">
              <a:spAutoFit/>
            </a:bodyPr>
            <a:lstStyle/>
            <a:p>
              <a:pPr algn="ctr" defTabSz="932597"/>
              <a:r>
                <a:rPr lang="en-US" sz="1428" dirty="0">
                  <a:solidFill>
                    <a:srgbClr val="494949"/>
                  </a:solidFill>
                  <a:latin typeface="Segoe UI"/>
                </a:rPr>
                <a:t>Writes</a:t>
              </a:r>
            </a:p>
          </p:txBody>
        </p:sp>
        <p:sp>
          <p:nvSpPr>
            <p:cNvPr id="27" name="TextBox 26"/>
            <p:cNvSpPr txBox="1"/>
            <p:nvPr/>
          </p:nvSpPr>
          <p:spPr>
            <a:xfrm rot="5400000">
              <a:off x="10948218" y="4477085"/>
              <a:ext cx="675382" cy="318331"/>
            </a:xfrm>
            <a:prstGeom prst="rect">
              <a:avLst/>
            </a:prstGeom>
            <a:noFill/>
          </p:spPr>
          <p:txBody>
            <a:bodyPr wrap="none" rtlCol="0">
              <a:spAutoFit/>
            </a:bodyPr>
            <a:lstStyle/>
            <a:p>
              <a:pPr algn="ctr" defTabSz="932597"/>
              <a:r>
                <a:rPr lang="en-US" sz="1428" dirty="0">
                  <a:solidFill>
                    <a:srgbClr val="494949"/>
                  </a:solidFill>
                  <a:latin typeface="Segoe UI"/>
                </a:rPr>
                <a:t>Reads</a:t>
              </a:r>
            </a:p>
          </p:txBody>
        </p:sp>
        <p:sp>
          <p:nvSpPr>
            <p:cNvPr id="28" name="TextBox 27"/>
            <p:cNvSpPr txBox="1"/>
            <p:nvPr/>
          </p:nvSpPr>
          <p:spPr>
            <a:xfrm>
              <a:off x="8968037" y="6699751"/>
              <a:ext cx="887492" cy="318331"/>
            </a:xfrm>
            <a:prstGeom prst="rect">
              <a:avLst/>
            </a:prstGeom>
            <a:noFill/>
          </p:spPr>
          <p:txBody>
            <a:bodyPr wrap="none" rtlCol="0">
              <a:spAutoFit/>
            </a:bodyPr>
            <a:lstStyle/>
            <a:p>
              <a:pPr algn="ctr" defTabSz="932597"/>
              <a:r>
                <a:rPr lang="en-US" sz="1428" dirty="0">
                  <a:solidFill>
                    <a:srgbClr val="494949"/>
                  </a:solidFill>
                  <a:latin typeface="Segoe UI"/>
                </a:rPr>
                <a:t>Memory</a:t>
              </a:r>
              <a:endParaRPr lang="en-US" sz="1428" i="1" dirty="0">
                <a:solidFill>
                  <a:srgbClr val="494949"/>
                </a:solidFill>
                <a:latin typeface="Segoe UI"/>
              </a:endParaRPr>
            </a:p>
          </p:txBody>
        </p:sp>
      </p:grpSp>
      <p:sp>
        <p:nvSpPr>
          <p:cNvPr id="2" name="Title 1"/>
          <p:cNvSpPr>
            <a:spLocks noGrp="1"/>
          </p:cNvSpPr>
          <p:nvPr>
            <p:ph type="title"/>
          </p:nvPr>
        </p:nvSpPr>
        <p:spPr>
          <a:xfrm>
            <a:off x="365760" y="365760"/>
            <a:ext cx="11889564" cy="917575"/>
          </a:xfrm>
        </p:spPr>
        <p:txBody>
          <a:bodyPr lIns="91440" rIns="91440"/>
          <a:lstStyle/>
          <a:p>
            <a:r>
              <a:rPr lang="en-US" sz="4800" dirty="0"/>
              <a:t>Performance predictability</a:t>
            </a:r>
          </a:p>
        </p:txBody>
      </p:sp>
      <p:sp>
        <p:nvSpPr>
          <p:cNvPr id="6" name="Text Placeholder 5"/>
          <p:cNvSpPr>
            <a:spLocks noGrp="1"/>
          </p:cNvSpPr>
          <p:nvPr>
            <p:ph type="body" sz="quarter" idx="4294967295"/>
          </p:nvPr>
        </p:nvSpPr>
        <p:spPr>
          <a:xfrm>
            <a:off x="991492" y="1100928"/>
            <a:ext cx="3558788" cy="510018"/>
          </a:xfrm>
        </p:spPr>
        <p:txBody>
          <a:bodyPr/>
          <a:lstStyle/>
          <a:p>
            <a:pPr marL="0" indent="0" algn="ctr">
              <a:buNone/>
            </a:pPr>
            <a:r>
              <a:rPr lang="en-US" sz="1836" dirty="0">
                <a:solidFill>
                  <a:srgbClr val="0072BC"/>
                </a:solidFill>
              </a:rPr>
              <a:t>Web / Business</a:t>
            </a:r>
          </a:p>
        </p:txBody>
      </p:sp>
      <p:sp>
        <p:nvSpPr>
          <p:cNvPr id="11" name="Text Placeholder 10"/>
          <p:cNvSpPr>
            <a:spLocks noGrp="1"/>
          </p:cNvSpPr>
          <p:nvPr>
            <p:ph type="body" sz="quarter" idx="4294967295"/>
          </p:nvPr>
        </p:nvSpPr>
        <p:spPr>
          <a:xfrm>
            <a:off x="7926300" y="1063689"/>
            <a:ext cx="3403355" cy="547257"/>
          </a:xfrm>
        </p:spPr>
        <p:txBody>
          <a:bodyPr/>
          <a:lstStyle/>
          <a:p>
            <a:pPr marL="0" indent="0" algn="ctr">
              <a:buNone/>
            </a:pPr>
            <a:r>
              <a:rPr lang="en-US" sz="1836" dirty="0">
                <a:solidFill>
                  <a:srgbClr val="0072BC"/>
                </a:solidFill>
              </a:rPr>
              <a:t>Basic / Standard / Premium</a:t>
            </a:r>
          </a:p>
        </p:txBody>
      </p:sp>
      <p:sp>
        <p:nvSpPr>
          <p:cNvPr id="45" name="Oval 44"/>
          <p:cNvSpPr/>
          <p:nvPr/>
        </p:nvSpPr>
        <p:spPr bwMode="auto">
          <a:xfrm>
            <a:off x="2197221" y="2139602"/>
            <a:ext cx="1939782" cy="1196422"/>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2 workload</a:t>
            </a:r>
          </a:p>
        </p:txBody>
      </p:sp>
      <p:sp>
        <p:nvSpPr>
          <p:cNvPr id="51" name="Rectangle 50"/>
          <p:cNvSpPr/>
          <p:nvPr/>
        </p:nvSpPr>
        <p:spPr bwMode="auto">
          <a:xfrm>
            <a:off x="9119742" y="2243960"/>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2" name="Rectangle 51"/>
          <p:cNvSpPr/>
          <p:nvPr/>
        </p:nvSpPr>
        <p:spPr bwMode="auto">
          <a:xfrm>
            <a:off x="10238748" y="2248401"/>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4" name="Rectangle 53"/>
          <p:cNvSpPr/>
          <p:nvPr/>
        </p:nvSpPr>
        <p:spPr bwMode="auto">
          <a:xfrm>
            <a:off x="9683142" y="3333086"/>
            <a:ext cx="1558914" cy="1572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9" name="Oval 48"/>
          <p:cNvSpPr/>
          <p:nvPr/>
        </p:nvSpPr>
        <p:spPr bwMode="auto">
          <a:xfrm>
            <a:off x="8215231" y="3532683"/>
            <a:ext cx="1143172" cy="1153797"/>
          </a:xfrm>
          <a:prstGeom prst="ellipse">
            <a:avLst/>
          </a:prstGeom>
          <a:solidFill>
            <a:srgbClr val="0072BC"/>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gradFill>
                  <a:gsLst>
                    <a:gs pos="0">
                      <a:srgbClr val="FFFFFF"/>
                    </a:gs>
                    <a:gs pos="100000">
                      <a:srgbClr val="FFFFFF"/>
                    </a:gs>
                  </a:gsLst>
                  <a:lin ang="5400000" scaled="0"/>
                </a:gradFill>
                <a:latin typeface="Segoe UI"/>
                <a:ea typeface="Segoe UI" pitchFamily="34" charset="0"/>
                <a:cs typeface="Segoe UI" pitchFamily="34" charset="0"/>
              </a:rPr>
              <a:t>DB 4 workload</a:t>
            </a:r>
          </a:p>
        </p:txBody>
      </p:sp>
      <p:sp>
        <p:nvSpPr>
          <p:cNvPr id="55" name="Oval 54"/>
          <p:cNvSpPr/>
          <p:nvPr/>
        </p:nvSpPr>
        <p:spPr bwMode="auto">
          <a:xfrm>
            <a:off x="8043871" y="2266213"/>
            <a:ext cx="952915" cy="516740"/>
          </a:xfrm>
          <a:prstGeom prst="ellipse">
            <a:avLst/>
          </a:prstGeom>
          <a:solidFill>
            <a:schemeClr val="accent1"/>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FFFFF"/>
                </a:solidFill>
                <a:latin typeface="Segoe UI"/>
                <a:ea typeface="Segoe UI" pitchFamily="34" charset="0"/>
                <a:cs typeface="Segoe UI" pitchFamily="34" charset="0"/>
              </a:rPr>
              <a:t>DB 1 workload</a:t>
            </a:r>
          </a:p>
        </p:txBody>
      </p:sp>
      <p:sp>
        <p:nvSpPr>
          <p:cNvPr id="29" name="Oval 28"/>
          <p:cNvSpPr/>
          <p:nvPr/>
        </p:nvSpPr>
        <p:spPr bwMode="auto">
          <a:xfrm>
            <a:off x="3623065" y="3262542"/>
            <a:ext cx="744747" cy="1661155"/>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3 workload</a:t>
            </a:r>
          </a:p>
        </p:txBody>
      </p:sp>
      <p:sp>
        <p:nvSpPr>
          <p:cNvPr id="30" name="Oval 29"/>
          <p:cNvSpPr/>
          <p:nvPr/>
        </p:nvSpPr>
        <p:spPr bwMode="auto">
          <a:xfrm>
            <a:off x="1877472" y="3365710"/>
            <a:ext cx="1703813" cy="1661155"/>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4 workload</a:t>
            </a:r>
          </a:p>
        </p:txBody>
      </p:sp>
      <p:sp>
        <p:nvSpPr>
          <p:cNvPr id="31" name="Oval 30"/>
          <p:cNvSpPr/>
          <p:nvPr/>
        </p:nvSpPr>
        <p:spPr bwMode="auto">
          <a:xfrm>
            <a:off x="1051955" y="4517944"/>
            <a:ext cx="1090830" cy="1631672"/>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5 workload</a:t>
            </a:r>
          </a:p>
        </p:txBody>
      </p:sp>
      <p:sp>
        <p:nvSpPr>
          <p:cNvPr id="32" name="Oval 31"/>
          <p:cNvSpPr/>
          <p:nvPr/>
        </p:nvSpPr>
        <p:spPr bwMode="auto">
          <a:xfrm>
            <a:off x="2416985" y="5026864"/>
            <a:ext cx="1882333" cy="1122942"/>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6 workload</a:t>
            </a:r>
          </a:p>
        </p:txBody>
      </p:sp>
      <p:sp>
        <p:nvSpPr>
          <p:cNvPr id="35" name="Rectangle 34"/>
          <p:cNvSpPr/>
          <p:nvPr/>
        </p:nvSpPr>
        <p:spPr bwMode="auto">
          <a:xfrm>
            <a:off x="8020123" y="5076409"/>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6" name="Rectangle 35"/>
          <p:cNvSpPr/>
          <p:nvPr/>
        </p:nvSpPr>
        <p:spPr bwMode="auto">
          <a:xfrm>
            <a:off x="9119742" y="5076409"/>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7" name="Rectangle 36"/>
          <p:cNvSpPr/>
          <p:nvPr/>
        </p:nvSpPr>
        <p:spPr bwMode="auto">
          <a:xfrm>
            <a:off x="10238748" y="5080850"/>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12" name="Rectangle 11"/>
          <p:cNvSpPr/>
          <p:nvPr/>
        </p:nvSpPr>
        <p:spPr bwMode="auto">
          <a:xfrm>
            <a:off x="8020123" y="2243960"/>
            <a:ext cx="1003308" cy="93800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8" name="Oval 37"/>
          <p:cNvSpPr/>
          <p:nvPr/>
        </p:nvSpPr>
        <p:spPr bwMode="auto">
          <a:xfrm>
            <a:off x="9148690" y="2271813"/>
            <a:ext cx="578537" cy="858549"/>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2 work-load</a:t>
            </a:r>
          </a:p>
        </p:txBody>
      </p:sp>
      <p:sp>
        <p:nvSpPr>
          <p:cNvPr id="39" name="Oval 38"/>
          <p:cNvSpPr/>
          <p:nvPr/>
        </p:nvSpPr>
        <p:spPr bwMode="auto">
          <a:xfrm>
            <a:off x="10611329" y="2600687"/>
            <a:ext cx="588980" cy="555930"/>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3 work-load</a:t>
            </a:r>
          </a:p>
        </p:txBody>
      </p:sp>
      <p:sp>
        <p:nvSpPr>
          <p:cNvPr id="40" name="Oval 39"/>
          <p:cNvSpPr/>
          <p:nvPr/>
        </p:nvSpPr>
        <p:spPr bwMode="auto">
          <a:xfrm>
            <a:off x="10200678" y="3538693"/>
            <a:ext cx="1017441" cy="1335006"/>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5 workload</a:t>
            </a:r>
          </a:p>
        </p:txBody>
      </p:sp>
      <p:sp>
        <p:nvSpPr>
          <p:cNvPr id="41" name="Oval 40"/>
          <p:cNvSpPr/>
          <p:nvPr/>
        </p:nvSpPr>
        <p:spPr bwMode="auto">
          <a:xfrm>
            <a:off x="8082072" y="5299023"/>
            <a:ext cx="906424" cy="516740"/>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6 workload</a:t>
            </a:r>
          </a:p>
        </p:txBody>
      </p:sp>
      <p:sp>
        <p:nvSpPr>
          <p:cNvPr id="42" name="Oval 41"/>
          <p:cNvSpPr/>
          <p:nvPr/>
        </p:nvSpPr>
        <p:spPr bwMode="auto">
          <a:xfrm>
            <a:off x="10255229" y="5128122"/>
            <a:ext cx="765171" cy="858549"/>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8 work-load</a:t>
            </a:r>
          </a:p>
        </p:txBody>
      </p:sp>
      <p:sp>
        <p:nvSpPr>
          <p:cNvPr id="43" name="Oval 42"/>
          <p:cNvSpPr/>
          <p:nvPr/>
        </p:nvSpPr>
        <p:spPr bwMode="auto">
          <a:xfrm>
            <a:off x="9495222" y="5107759"/>
            <a:ext cx="593883" cy="618375"/>
          </a:xfrm>
          <a:prstGeom prst="ellipse">
            <a:avLst/>
          </a:prstGeom>
          <a:solidFill>
            <a:srgbClr val="0072BC"/>
          </a:solidFill>
          <a:ln>
            <a:no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22" dirty="0">
                <a:solidFill>
                  <a:srgbClr val="FDFDFD"/>
                </a:solidFill>
                <a:latin typeface="Segoe UI"/>
                <a:ea typeface="Segoe UI" pitchFamily="34" charset="0"/>
                <a:cs typeface="Segoe UI" pitchFamily="34" charset="0"/>
              </a:rPr>
              <a:t>DB 7 work-load</a:t>
            </a:r>
          </a:p>
        </p:txBody>
      </p:sp>
      <p:grpSp>
        <p:nvGrpSpPr>
          <p:cNvPr id="15" name="Group 14"/>
          <p:cNvGrpSpPr/>
          <p:nvPr/>
        </p:nvGrpSpPr>
        <p:grpSpPr>
          <a:xfrm>
            <a:off x="4925974" y="3458650"/>
            <a:ext cx="2436693" cy="1384119"/>
            <a:chOff x="4783174" y="3838739"/>
            <a:chExt cx="2437074" cy="1384336"/>
          </a:xfrm>
        </p:grpSpPr>
        <p:cxnSp>
          <p:nvCxnSpPr>
            <p:cNvPr id="5" name="Straight Arrow Connector 4"/>
            <p:cNvCxnSpPr/>
            <p:nvPr/>
          </p:nvCxnSpPr>
          <p:spPr>
            <a:xfrm>
              <a:off x="5078405" y="5205262"/>
              <a:ext cx="1846613" cy="17813"/>
            </a:xfrm>
            <a:prstGeom prst="straightConnector1">
              <a:avLst/>
            </a:prstGeom>
            <a:ln w="101600">
              <a:solidFill>
                <a:schemeClr val="bg1">
                  <a:lumMod val="8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783174" y="3838739"/>
              <a:ext cx="2437074" cy="1173997"/>
            </a:xfrm>
            <a:prstGeom prst="rect">
              <a:avLst/>
            </a:prstGeom>
            <a:noFill/>
          </p:spPr>
          <p:txBody>
            <a:bodyPr wrap="none" lIns="182851" tIns="146281" rIns="182851" bIns="146281" rtlCol="0">
              <a:spAutoFit/>
            </a:bodyPr>
            <a:lstStyle/>
            <a:p>
              <a:pPr algn="ctr" defTabSz="932597"/>
              <a:r>
                <a:rPr lang="en-US" sz="1399" dirty="0">
                  <a:gradFill>
                    <a:gsLst>
                      <a:gs pos="2917">
                        <a:srgbClr val="494949"/>
                      </a:gs>
                      <a:gs pos="30000">
                        <a:srgbClr val="494949"/>
                      </a:gs>
                    </a:gsLst>
                    <a:lin ang="5400000" scaled="0"/>
                  </a:gradFill>
                  <a:latin typeface="Segoe UI"/>
                </a:rPr>
                <a:t>Introduction of</a:t>
              </a:r>
            </a:p>
            <a:p>
              <a:pPr algn="ctr" defTabSz="932597"/>
              <a:r>
                <a:rPr lang="en-US" sz="1399" b="1" dirty="0">
                  <a:gradFill>
                    <a:gsLst>
                      <a:gs pos="2917">
                        <a:srgbClr val="494949"/>
                      </a:gs>
                      <a:gs pos="30000">
                        <a:srgbClr val="494949"/>
                      </a:gs>
                    </a:gsLst>
                    <a:lin ang="5400000" scaled="0"/>
                  </a:gradFill>
                  <a:latin typeface="Segoe UI"/>
                </a:rPr>
                <a:t>bounding boxes</a:t>
              </a:r>
            </a:p>
            <a:p>
              <a:pPr algn="ctr" defTabSz="932597"/>
              <a:r>
                <a:rPr lang="en-US" sz="1399" dirty="0">
                  <a:gradFill>
                    <a:gsLst>
                      <a:gs pos="2917">
                        <a:srgbClr val="494949"/>
                      </a:gs>
                      <a:gs pos="30000">
                        <a:srgbClr val="494949"/>
                      </a:gs>
                    </a:gsLst>
                    <a:lin ang="5400000" scaled="0"/>
                  </a:gradFill>
                  <a:latin typeface="Segoe UI"/>
                </a:rPr>
                <a:t>to eliminate the </a:t>
              </a:r>
            </a:p>
            <a:p>
              <a:pPr algn="ctr" defTabSz="932597"/>
              <a:r>
                <a:rPr lang="en-US" sz="1399" b="1" dirty="0">
                  <a:gradFill>
                    <a:gsLst>
                      <a:gs pos="2917">
                        <a:srgbClr val="494949"/>
                      </a:gs>
                      <a:gs pos="30000">
                        <a:srgbClr val="494949"/>
                      </a:gs>
                    </a:gsLst>
                    <a:lin ang="5400000" scaled="0"/>
                  </a:gradFill>
                  <a:latin typeface="Segoe UI"/>
                </a:rPr>
                <a:t>noisy neighbor problem</a:t>
              </a:r>
            </a:p>
          </p:txBody>
        </p:sp>
      </p:grpSp>
      <p:sp>
        <p:nvSpPr>
          <p:cNvPr id="56" name="Oval 55"/>
          <p:cNvSpPr/>
          <p:nvPr/>
        </p:nvSpPr>
        <p:spPr bwMode="auto">
          <a:xfrm>
            <a:off x="1096963" y="3927348"/>
            <a:ext cx="739448" cy="555930"/>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7 workload</a:t>
            </a:r>
          </a:p>
        </p:txBody>
      </p:sp>
      <p:sp>
        <p:nvSpPr>
          <p:cNvPr id="53" name="Rectangle 52"/>
          <p:cNvSpPr/>
          <p:nvPr/>
        </p:nvSpPr>
        <p:spPr bwMode="auto">
          <a:xfrm>
            <a:off x="8020123" y="3333087"/>
            <a:ext cx="1552276" cy="1572225"/>
          </a:xfrm>
          <a:prstGeom prst="rect">
            <a:avLst/>
          </a:prstGeom>
          <a:noFill/>
          <a:ln w="28575">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8" name="Oval 47"/>
          <p:cNvSpPr/>
          <p:nvPr/>
        </p:nvSpPr>
        <p:spPr bwMode="auto">
          <a:xfrm>
            <a:off x="1044095" y="2117568"/>
            <a:ext cx="912153" cy="893155"/>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1 workload</a:t>
            </a:r>
          </a:p>
        </p:txBody>
      </p:sp>
      <p:sp>
        <p:nvSpPr>
          <p:cNvPr id="58" name="Oval 57"/>
          <p:cNvSpPr/>
          <p:nvPr/>
        </p:nvSpPr>
        <p:spPr bwMode="auto">
          <a:xfrm>
            <a:off x="2923243" y="2104435"/>
            <a:ext cx="1174482" cy="706419"/>
          </a:xfrm>
          <a:prstGeom prst="ellipse">
            <a:avLst/>
          </a:prstGeom>
          <a:solidFill>
            <a:schemeClr val="accent1"/>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2 workload</a:t>
            </a:r>
          </a:p>
        </p:txBody>
      </p:sp>
      <p:sp>
        <p:nvSpPr>
          <p:cNvPr id="59" name="Oval 58"/>
          <p:cNvSpPr/>
          <p:nvPr/>
        </p:nvSpPr>
        <p:spPr bwMode="auto">
          <a:xfrm>
            <a:off x="3749895" y="2553671"/>
            <a:ext cx="676829" cy="812039"/>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3 workload</a:t>
            </a:r>
          </a:p>
        </p:txBody>
      </p:sp>
      <p:sp>
        <p:nvSpPr>
          <p:cNvPr id="60" name="Oval 59"/>
          <p:cNvSpPr/>
          <p:nvPr/>
        </p:nvSpPr>
        <p:spPr bwMode="auto">
          <a:xfrm>
            <a:off x="1051569" y="5451551"/>
            <a:ext cx="995415" cy="690643"/>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5 workload</a:t>
            </a:r>
          </a:p>
        </p:txBody>
      </p:sp>
      <p:sp>
        <p:nvSpPr>
          <p:cNvPr id="61" name="Oval 60"/>
          <p:cNvSpPr/>
          <p:nvPr/>
        </p:nvSpPr>
        <p:spPr bwMode="auto">
          <a:xfrm>
            <a:off x="3483933" y="5310852"/>
            <a:ext cx="814996" cy="831533"/>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6 workload</a:t>
            </a:r>
          </a:p>
        </p:txBody>
      </p:sp>
      <p:sp>
        <p:nvSpPr>
          <p:cNvPr id="62" name="Oval 61"/>
          <p:cNvSpPr/>
          <p:nvPr/>
        </p:nvSpPr>
        <p:spPr bwMode="auto">
          <a:xfrm>
            <a:off x="1031402" y="2898077"/>
            <a:ext cx="612709" cy="560573"/>
          </a:xfrm>
          <a:prstGeom prst="ellipse">
            <a:avLst/>
          </a:prstGeom>
          <a:solidFill>
            <a:srgbClr val="0072BC"/>
          </a:solidFill>
          <a:ln>
            <a:noFill/>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918" dirty="0">
                <a:solidFill>
                  <a:srgbClr val="FDFDFD"/>
                </a:solidFill>
                <a:latin typeface="Segoe UI"/>
                <a:ea typeface="Segoe UI" pitchFamily="34" charset="0"/>
                <a:cs typeface="Segoe UI" pitchFamily="34" charset="0"/>
              </a:rPr>
              <a:t>DB 7 work-load</a:t>
            </a:r>
          </a:p>
        </p:txBody>
      </p:sp>
      <p:sp>
        <p:nvSpPr>
          <p:cNvPr id="63" name="Oval 62"/>
          <p:cNvSpPr/>
          <p:nvPr/>
        </p:nvSpPr>
        <p:spPr bwMode="auto">
          <a:xfrm>
            <a:off x="8043871" y="3341728"/>
            <a:ext cx="1521564" cy="1535705"/>
          </a:xfrm>
          <a:prstGeom prst="ellipse">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DB 4 workload</a:t>
            </a:r>
          </a:p>
        </p:txBody>
      </p:sp>
      <p:sp>
        <p:nvSpPr>
          <p:cNvPr id="57" name="Oval 56"/>
          <p:cNvSpPr/>
          <p:nvPr/>
        </p:nvSpPr>
        <p:spPr bwMode="auto">
          <a:xfrm>
            <a:off x="1307754" y="2625392"/>
            <a:ext cx="2816557" cy="3116351"/>
          </a:xfrm>
          <a:prstGeom prst="ellipse">
            <a:avLst/>
          </a:prstGeom>
          <a:solidFill>
            <a:schemeClr val="tx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r>
              <a:rPr lang="en-US" sz="1199" dirty="0">
                <a:gradFill>
                  <a:gsLst>
                    <a:gs pos="0">
                      <a:srgbClr val="FFFFFF"/>
                    </a:gs>
                    <a:gs pos="100000">
                      <a:srgbClr val="FFFFFF"/>
                    </a:gs>
                  </a:gsLst>
                  <a:lin ang="5400000" scaled="0"/>
                </a:gradFill>
                <a:latin typeface="Segoe UI"/>
                <a:ea typeface="Segoe UI" pitchFamily="34" charset="0"/>
                <a:cs typeface="Segoe UI" pitchFamily="34" charset="0"/>
              </a:rPr>
              <a:t>DB 4 workload</a:t>
            </a:r>
          </a:p>
        </p:txBody>
      </p:sp>
      <p:sp>
        <p:nvSpPr>
          <p:cNvPr id="18" name="Oval Callout 17"/>
          <p:cNvSpPr/>
          <p:nvPr/>
        </p:nvSpPr>
        <p:spPr bwMode="auto">
          <a:xfrm>
            <a:off x="4840585" y="1939457"/>
            <a:ext cx="2556924" cy="798355"/>
          </a:xfrm>
          <a:prstGeom prst="wedgeEllipseCallout">
            <a:avLst>
              <a:gd name="adj1" fmla="val -123884"/>
              <a:gd name="adj2" fmla="val 209881"/>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9" rIns="0" bIns="46629" numCol="1" rtlCol="0" anchor="ctr" anchorCtr="0" compatLnSpc="1">
            <a:prstTxWarp prst="textNoShape">
              <a:avLst/>
            </a:prstTxWarp>
          </a:bodyPr>
          <a:lstStyle/>
          <a:p>
            <a:pPr algn="ctr" defTabSz="932304" fontAlgn="base">
              <a:spcBef>
                <a:spcPct val="0"/>
              </a:spcBef>
              <a:spcAft>
                <a:spcPct val="0"/>
              </a:spcAft>
            </a:pPr>
            <a:r>
              <a:rPr lang="en-US" sz="2000" dirty="0">
                <a:gradFill>
                  <a:gsLst>
                    <a:gs pos="0">
                      <a:srgbClr val="FFFFFF"/>
                    </a:gs>
                    <a:gs pos="100000">
                      <a:srgbClr val="FFFFFF"/>
                    </a:gs>
                  </a:gsLst>
                  <a:lin ang="5400000" scaled="0"/>
                </a:gradFill>
                <a:latin typeface="Segoe UI"/>
              </a:rPr>
              <a:t>Noisy neighbor!</a:t>
            </a:r>
          </a:p>
        </p:txBody>
      </p:sp>
    </p:spTree>
    <p:extLst>
      <p:ext uri="{BB962C8B-B14F-4D97-AF65-F5344CB8AC3E}">
        <p14:creationId xmlns:p14="http://schemas.microsoft.com/office/powerpoint/2010/main" val="32124656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fade">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fade">
                                      <p:cBhvr>
                                        <p:cTn id="34" dur="500"/>
                                        <p:tgtEl>
                                          <p:spTgt spid="6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1"/>
                                        </p:tgtEl>
                                        <p:attrNameLst>
                                          <p:attrName>style.visibility</p:attrName>
                                        </p:attrNameLst>
                                      </p:cBhvr>
                                      <p:to>
                                        <p:strVal val="visible"/>
                                      </p:to>
                                    </p:set>
                                    <p:animEffect transition="in" filter="fade">
                                      <p:cBhvr>
                                        <p:cTn id="40" dur="500"/>
                                        <p:tgtEl>
                                          <p:spTgt spid="61"/>
                                        </p:tgtEl>
                                      </p:cBhvr>
                                    </p:animEffect>
                                  </p:childTnLst>
                                </p:cTn>
                              </p:par>
                              <p:par>
                                <p:cTn id="41" presetID="10" presetClass="exit" presetSubtype="0" fill="hold" grpId="1" nodeType="withEffect">
                                  <p:stCondLst>
                                    <p:cond delay="0"/>
                                  </p:stCondLst>
                                  <p:childTnLst>
                                    <p:animEffect transition="out" filter="fade">
                                      <p:cBhvr>
                                        <p:cTn id="42" dur="500"/>
                                        <p:tgtEl>
                                          <p:spTgt spid="3"/>
                                        </p:tgtEl>
                                      </p:cBhvr>
                                    </p:animEffect>
                                    <p:set>
                                      <p:cBhvr>
                                        <p:cTn id="43" dur="1" fill="hold">
                                          <p:stCondLst>
                                            <p:cond delay="499"/>
                                          </p:stCondLst>
                                        </p:cTn>
                                        <p:tgtEl>
                                          <p:spTgt spid="3"/>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45"/>
                                        </p:tgtEl>
                                      </p:cBhvr>
                                    </p:animEffect>
                                    <p:set>
                                      <p:cBhvr>
                                        <p:cTn id="46" dur="1" fill="hold">
                                          <p:stCondLst>
                                            <p:cond delay="499"/>
                                          </p:stCondLst>
                                        </p:cTn>
                                        <p:tgtEl>
                                          <p:spTgt spid="45"/>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9"/>
                                        </p:tgtEl>
                                      </p:cBhvr>
                                    </p:animEffect>
                                    <p:set>
                                      <p:cBhvr>
                                        <p:cTn id="49" dur="1" fill="hold">
                                          <p:stCondLst>
                                            <p:cond delay="499"/>
                                          </p:stCondLst>
                                        </p:cTn>
                                        <p:tgtEl>
                                          <p:spTgt spid="29"/>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56"/>
                                        </p:tgtEl>
                                      </p:cBhvr>
                                    </p:animEffect>
                                    <p:set>
                                      <p:cBhvr>
                                        <p:cTn id="52" dur="1" fill="hold">
                                          <p:stCondLst>
                                            <p:cond delay="499"/>
                                          </p:stCondLst>
                                        </p:cTn>
                                        <p:tgtEl>
                                          <p:spTgt spid="56"/>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31"/>
                                        </p:tgtEl>
                                      </p:cBhvr>
                                    </p:animEffect>
                                    <p:set>
                                      <p:cBhvr>
                                        <p:cTn id="55" dur="1" fill="hold">
                                          <p:stCondLst>
                                            <p:cond delay="499"/>
                                          </p:stCondLst>
                                        </p:cTn>
                                        <p:tgtEl>
                                          <p:spTgt spid="31"/>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32"/>
                                        </p:tgtEl>
                                      </p:cBhvr>
                                    </p:animEffect>
                                    <p:set>
                                      <p:cBhvr>
                                        <p:cTn id="58" dur="1" fill="hold">
                                          <p:stCondLst>
                                            <p:cond delay="499"/>
                                          </p:stCondLst>
                                        </p:cTn>
                                        <p:tgtEl>
                                          <p:spTgt spid="32"/>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8"/>
                                        </p:tgtEl>
                                        <p:attrNameLst>
                                          <p:attrName>style.visibility</p:attrName>
                                        </p:attrNameLst>
                                      </p:cBhvr>
                                      <p:to>
                                        <p:strVal val="visible"/>
                                      </p:to>
                                    </p:set>
                                    <p:animEffect transition="in" filter="fade">
                                      <p:cBhvr>
                                        <p:cTn id="90" dur="500"/>
                                        <p:tgtEl>
                                          <p:spTgt spid="3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500"/>
                                        <p:tgtEl>
                                          <p:spTgt spid="3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fade">
                                      <p:cBhvr>
                                        <p:cTn id="96" dur="500"/>
                                        <p:tgtEl>
                                          <p:spTgt spid="40"/>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fade">
                                      <p:cBhvr>
                                        <p:cTn id="102" dur="500"/>
                                        <p:tgtEl>
                                          <p:spTgt spid="41"/>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43"/>
                                        </p:tgtEl>
                                        <p:attrNameLst>
                                          <p:attrName>style.visibility</p:attrName>
                                        </p:attrNameLst>
                                      </p:cBhvr>
                                      <p:to>
                                        <p:strVal val="visible"/>
                                      </p:to>
                                    </p:set>
                                    <p:animEffect transition="in" filter="fade">
                                      <p:cBhvr>
                                        <p:cTn id="105" dur="500"/>
                                        <p:tgtEl>
                                          <p:spTgt spid="43"/>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fade">
                                      <p:cBhvr>
                                        <p:cTn id="108" dur="500"/>
                                        <p:tgtEl>
                                          <p:spTgt spid="42"/>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63"/>
                                        </p:tgtEl>
                                        <p:attrNameLst>
                                          <p:attrName>style.visibility</p:attrName>
                                        </p:attrNameLst>
                                      </p:cBhvr>
                                      <p:to>
                                        <p:strVal val="visible"/>
                                      </p:to>
                                    </p:set>
                                    <p:animEffect transition="in" filter="fade">
                                      <p:cBhvr>
                                        <p:cTn id="113"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5" grpId="0" animBg="1"/>
      <p:bldP spid="45" grpId="1" animBg="1"/>
      <p:bldP spid="51" grpId="0" animBg="1"/>
      <p:bldP spid="52" grpId="0" animBg="1"/>
      <p:bldP spid="54" grpId="0" animBg="1"/>
      <p:bldP spid="49" grpId="0" animBg="1"/>
      <p:bldP spid="55" grpId="0" animBg="1"/>
      <p:bldP spid="29" grpId="0" animBg="1"/>
      <p:bldP spid="29" grpId="1" animBg="1"/>
      <p:bldP spid="30" grpId="0" animBg="1"/>
      <p:bldP spid="31" grpId="0" animBg="1"/>
      <p:bldP spid="31" grpId="1" animBg="1"/>
      <p:bldP spid="32" grpId="0" animBg="1"/>
      <p:bldP spid="32" grpId="1" animBg="1"/>
      <p:bldP spid="35" grpId="0" animBg="1"/>
      <p:bldP spid="36" grpId="0" animBg="1"/>
      <p:bldP spid="37" grpId="0" animBg="1"/>
      <p:bldP spid="12" grpId="0" animBg="1"/>
      <p:bldP spid="38" grpId="0" animBg="1"/>
      <p:bldP spid="39" grpId="0" animBg="1"/>
      <p:bldP spid="40" grpId="0" animBg="1"/>
      <p:bldP spid="41" grpId="0" animBg="1"/>
      <p:bldP spid="42" grpId="0" animBg="1"/>
      <p:bldP spid="43" grpId="0" animBg="1"/>
      <p:bldP spid="56" grpId="0" animBg="1"/>
      <p:bldP spid="56" grpId="1" animBg="1"/>
      <p:bldP spid="53" grpId="0" animBg="1"/>
      <p:bldP spid="48" grpId="0" animBg="1"/>
      <p:bldP spid="58" grpId="0" animBg="1"/>
      <p:bldP spid="59" grpId="0" animBg="1"/>
      <p:bldP spid="60" grpId="0" animBg="1"/>
      <p:bldP spid="61" grpId="0" animBg="1"/>
      <p:bldP spid="62" grpId="0" animBg="1"/>
      <p:bldP spid="63" grpId="0" animBg="1"/>
      <p:bldP spid="57" grpId="0" animBg="1"/>
      <p:bldP spid="1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9564" cy="917575"/>
          </a:xfrm>
        </p:spPr>
        <p:txBody>
          <a:bodyPr lIns="91440" rIns="91440"/>
          <a:lstStyle/>
          <a:p>
            <a:r>
              <a:rPr lang="en-US" sz="4800" dirty="0"/>
              <a:t>Database Transaction Unit – DTU</a:t>
            </a:r>
          </a:p>
        </p:txBody>
      </p:sp>
      <p:sp>
        <p:nvSpPr>
          <p:cNvPr id="7" name="Text Placeholder 6"/>
          <p:cNvSpPr>
            <a:spLocks noGrp="1"/>
          </p:cNvSpPr>
          <p:nvPr>
            <p:ph sz="quarter" idx="4294967295"/>
          </p:nvPr>
        </p:nvSpPr>
        <p:spPr>
          <a:xfrm>
            <a:off x="281142" y="2675582"/>
            <a:ext cx="4512441" cy="3197728"/>
          </a:xfrm>
        </p:spPr>
        <p:txBody>
          <a:bodyPr/>
          <a:lstStyle/>
          <a:p>
            <a:pPr marL="0" indent="0">
              <a:spcAft>
                <a:spcPts val="612"/>
              </a:spcAft>
              <a:buNone/>
            </a:pPr>
            <a:r>
              <a:rPr lang="en-US" sz="2040" dirty="0">
                <a:gradFill>
                  <a:gsLst>
                    <a:gs pos="2917">
                      <a:schemeClr val="tx1"/>
                    </a:gs>
                    <a:gs pos="30000">
                      <a:schemeClr val="tx1"/>
                    </a:gs>
                  </a:gsLst>
                  <a:lin ang="5400000" scaled="0"/>
                </a:gradFill>
              </a:rPr>
              <a:t>R</a:t>
            </a:r>
            <a:r>
              <a:rPr lang="en-US" sz="2040" dirty="0"/>
              <a:t>epresents the relative power (resources) assigned to the database</a:t>
            </a:r>
          </a:p>
          <a:p>
            <a:pPr marL="0" indent="0">
              <a:spcAft>
                <a:spcPts val="612"/>
              </a:spcAft>
              <a:buNone/>
            </a:pPr>
            <a:r>
              <a:rPr lang="en-US" sz="2040" dirty="0"/>
              <a:t>Blended measure of CPU, memory, and read-write rates</a:t>
            </a:r>
          </a:p>
          <a:p>
            <a:pPr marL="0" indent="0">
              <a:spcAft>
                <a:spcPts val="612"/>
              </a:spcAft>
              <a:buNone/>
            </a:pPr>
            <a:r>
              <a:rPr lang="en-US" sz="2040" dirty="0"/>
              <a:t>C</a:t>
            </a:r>
            <a:r>
              <a:rPr lang="en-US" sz="2040" dirty="0">
                <a:gradFill>
                  <a:gsLst>
                    <a:gs pos="2917">
                      <a:schemeClr val="tx1"/>
                    </a:gs>
                    <a:gs pos="30000">
                      <a:schemeClr val="tx1"/>
                    </a:gs>
                  </a:gsLst>
                  <a:lin ang="5400000" scaled="0"/>
                </a:gradFill>
              </a:rPr>
              <a:t>ompare the power across performance levels</a:t>
            </a:r>
          </a:p>
          <a:p>
            <a:pPr marL="0" indent="0">
              <a:spcAft>
                <a:spcPts val="612"/>
              </a:spcAft>
              <a:buNone/>
            </a:pPr>
            <a:r>
              <a:rPr lang="en-US" sz="2040" dirty="0">
                <a:gradFill>
                  <a:gsLst>
                    <a:gs pos="2917">
                      <a:schemeClr val="tx1"/>
                    </a:gs>
                    <a:gs pos="30000">
                      <a:schemeClr val="tx1"/>
                    </a:gs>
                  </a:gsLst>
                  <a:lin ang="5400000" scaled="0"/>
                </a:gradFill>
              </a:rPr>
              <a:t>Simplifies talking about performance, think IOPS vs. %</a:t>
            </a:r>
          </a:p>
        </p:txBody>
      </p:sp>
      <p:sp>
        <p:nvSpPr>
          <p:cNvPr id="30" name="TextBox 29"/>
          <p:cNvSpPr txBox="1"/>
          <p:nvPr/>
        </p:nvSpPr>
        <p:spPr>
          <a:xfrm>
            <a:off x="375439" y="1463583"/>
            <a:ext cx="5284330" cy="1118739"/>
          </a:xfrm>
          <a:prstGeom prst="rect">
            <a:avLst/>
          </a:prstGeom>
          <a:noFill/>
        </p:spPr>
        <p:txBody>
          <a:bodyPr wrap="square" rtlCol="0">
            <a:spAutoFit/>
          </a:bodyPr>
          <a:lstStyle/>
          <a:p>
            <a:pPr defTabSz="932597"/>
            <a:r>
              <a:rPr lang="en-US" sz="1632" b="1" dirty="0">
                <a:solidFill>
                  <a:srgbClr val="0072C6"/>
                </a:solidFill>
                <a:latin typeface="Segoe UI"/>
              </a:rPr>
              <a:t>Bounding box</a:t>
            </a:r>
            <a:endParaRPr lang="en-US" sz="1632" dirty="0">
              <a:solidFill>
                <a:srgbClr val="0072C6"/>
              </a:solidFill>
              <a:latin typeface="Segoe UI"/>
            </a:endParaRPr>
          </a:p>
          <a:p>
            <a:pPr defTabSz="932597"/>
            <a:r>
              <a:rPr lang="en-US" sz="2448" dirty="0">
                <a:solidFill>
                  <a:srgbClr val="494949"/>
                </a:solidFill>
                <a:latin typeface="Segoe UI Light"/>
              </a:rPr>
              <a:t>Monitoring database workload utilization within bounding box</a:t>
            </a:r>
          </a:p>
        </p:txBody>
      </p:sp>
      <p:sp>
        <p:nvSpPr>
          <p:cNvPr id="23" name="Rectangle 22"/>
          <p:cNvSpPr/>
          <p:nvPr/>
        </p:nvSpPr>
        <p:spPr>
          <a:xfrm>
            <a:off x="6643264" y="1893755"/>
            <a:ext cx="3477977" cy="3155572"/>
          </a:xfrm>
          <a:prstGeom prst="rect">
            <a:avLst/>
          </a:prstGeom>
          <a:solidFill>
            <a:schemeClr val="bg1">
              <a:lumMod val="95000"/>
            </a:schemeClr>
          </a:solidFill>
          <a:ln w="38100">
            <a:solidFill>
              <a:srgbClr val="0072C6"/>
            </a:solidFill>
          </a:ln>
        </p:spPr>
        <p:style>
          <a:lnRef idx="1">
            <a:schemeClr val="dk1"/>
          </a:lnRef>
          <a:fillRef idx="2">
            <a:schemeClr val="dk1"/>
          </a:fillRef>
          <a:effectRef idx="1">
            <a:schemeClr val="dk1"/>
          </a:effectRef>
          <a:fontRef idx="minor">
            <a:schemeClr val="dk1"/>
          </a:fontRef>
        </p:style>
        <p:txBody>
          <a:bodyPr rtlCol="0" anchor="ctr"/>
          <a:lstStyle/>
          <a:p>
            <a:pPr algn="ctr" defTabSz="932597"/>
            <a:endParaRPr lang="en-US" sz="1836" dirty="0">
              <a:solidFill>
                <a:srgbClr val="494949"/>
              </a:solidFill>
              <a:latin typeface="Segoe UI"/>
            </a:endParaRPr>
          </a:p>
        </p:txBody>
      </p:sp>
      <p:cxnSp>
        <p:nvCxnSpPr>
          <p:cNvPr id="5" name="Straight Connector 4"/>
          <p:cNvCxnSpPr>
            <a:stCxn id="23" idx="1"/>
            <a:endCxn id="23" idx="3"/>
          </p:cNvCxnSpPr>
          <p:nvPr/>
        </p:nvCxnSpPr>
        <p:spPr>
          <a:xfrm>
            <a:off x="6643264" y="3471541"/>
            <a:ext cx="3477975"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3" idx="2"/>
            <a:endCxn id="23" idx="0"/>
          </p:cNvCxnSpPr>
          <p:nvPr/>
        </p:nvCxnSpPr>
        <p:spPr>
          <a:xfrm flipV="1">
            <a:off x="8382251" y="1893755"/>
            <a:ext cx="0" cy="3155574"/>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 name="Oval 2"/>
          <p:cNvSpPr/>
          <p:nvPr/>
        </p:nvSpPr>
        <p:spPr bwMode="auto">
          <a:xfrm>
            <a:off x="7257681" y="3108973"/>
            <a:ext cx="2783195" cy="1522071"/>
          </a:xfrm>
          <a:prstGeom prst="ellipse">
            <a:avLst/>
          </a:prstGeom>
          <a:solidFill>
            <a:srgbClr val="0072C6"/>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304" fontAlgn="base">
              <a:lnSpc>
                <a:spcPct val="90000"/>
              </a:lnSpc>
              <a:spcBef>
                <a:spcPct val="0"/>
              </a:spcBef>
              <a:spcAft>
                <a:spcPct val="0"/>
              </a:spcAft>
            </a:pPr>
            <a:endParaRPr lang="en-US" sz="1530" dirty="0">
              <a:solidFill>
                <a:srgbClr val="FFFFFF"/>
              </a:solidFill>
              <a:latin typeface="Segoe Pro Semibold" panose="020B0702040504020203" pitchFamily="34" charset="0"/>
              <a:ea typeface="Segoe UI" pitchFamily="34" charset="0"/>
              <a:cs typeface="Segoe UI" pitchFamily="34" charset="0"/>
            </a:endParaRPr>
          </a:p>
        </p:txBody>
      </p:sp>
      <p:grpSp>
        <p:nvGrpSpPr>
          <p:cNvPr id="79" name="Group 78"/>
          <p:cNvGrpSpPr/>
          <p:nvPr/>
        </p:nvGrpSpPr>
        <p:grpSpPr>
          <a:xfrm>
            <a:off x="7596253" y="3215672"/>
            <a:ext cx="2110640" cy="1280992"/>
            <a:chOff x="3122546" y="3953273"/>
            <a:chExt cx="2069443" cy="1255989"/>
          </a:xfrm>
        </p:grpSpPr>
        <p:cxnSp>
          <p:nvCxnSpPr>
            <p:cNvPr id="58" name="Straight Connector 57"/>
            <p:cNvCxnSpPr>
              <a:endCxn id="57" idx="2"/>
            </p:cNvCxnSpPr>
            <p:nvPr/>
          </p:nvCxnSpPr>
          <p:spPr>
            <a:xfrm>
              <a:off x="3122546" y="4201584"/>
              <a:ext cx="2069443" cy="2562"/>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11" idx="4"/>
            </p:cNvCxnSpPr>
            <p:nvPr/>
          </p:nvCxnSpPr>
          <p:spPr>
            <a:xfrm flipV="1">
              <a:off x="3894465" y="3953273"/>
              <a:ext cx="0" cy="1255989"/>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TextBox 23"/>
          <p:cNvSpPr txBox="1"/>
          <p:nvPr/>
        </p:nvSpPr>
        <p:spPr>
          <a:xfrm>
            <a:off x="8122139" y="1541211"/>
            <a:ext cx="520230" cy="302263"/>
          </a:xfrm>
          <a:prstGeom prst="rect">
            <a:avLst/>
          </a:prstGeom>
          <a:noFill/>
        </p:spPr>
        <p:txBody>
          <a:bodyPr wrap="none" rtlCol="0" anchor="ctr" anchorCtr="0">
            <a:spAutoFit/>
          </a:bodyPr>
          <a:lstStyle/>
          <a:p>
            <a:pPr algn="ctr" defTabSz="932597"/>
            <a:r>
              <a:rPr lang="en-US" sz="1326" dirty="0">
                <a:solidFill>
                  <a:srgbClr val="0072C6"/>
                </a:solidFill>
                <a:latin typeface="Segoe Pro Semibold" panose="020B0702040504020203" pitchFamily="34" charset="0"/>
              </a:rPr>
              <a:t>CPU</a:t>
            </a:r>
          </a:p>
        </p:txBody>
      </p:sp>
      <p:sp>
        <p:nvSpPr>
          <p:cNvPr id="25" name="TextBox 24"/>
          <p:cNvSpPr txBox="1"/>
          <p:nvPr/>
        </p:nvSpPr>
        <p:spPr>
          <a:xfrm rot="16200000">
            <a:off x="6106078" y="3320410"/>
            <a:ext cx="692484" cy="302263"/>
          </a:xfrm>
          <a:prstGeom prst="rect">
            <a:avLst/>
          </a:prstGeom>
          <a:noFill/>
        </p:spPr>
        <p:txBody>
          <a:bodyPr wrap="none" rtlCol="0" anchor="ctr" anchorCtr="0">
            <a:spAutoFit/>
          </a:bodyPr>
          <a:lstStyle/>
          <a:p>
            <a:pPr algn="ctr" defTabSz="932597"/>
            <a:r>
              <a:rPr lang="en-US" sz="1326" dirty="0">
                <a:solidFill>
                  <a:srgbClr val="0072C6"/>
                </a:solidFill>
                <a:latin typeface="Segoe Pro Semibold" panose="020B0702040504020203" pitchFamily="34" charset="0"/>
              </a:rPr>
              <a:t>Writes</a:t>
            </a:r>
          </a:p>
        </p:txBody>
      </p:sp>
      <p:sp>
        <p:nvSpPr>
          <p:cNvPr id="26" name="TextBox 25"/>
          <p:cNvSpPr txBox="1"/>
          <p:nvPr/>
        </p:nvSpPr>
        <p:spPr>
          <a:xfrm rot="5400000">
            <a:off x="10007653" y="3320410"/>
            <a:ext cx="652986" cy="302263"/>
          </a:xfrm>
          <a:prstGeom prst="rect">
            <a:avLst/>
          </a:prstGeom>
          <a:noFill/>
        </p:spPr>
        <p:txBody>
          <a:bodyPr wrap="none" rtlCol="0" anchor="ctr" anchorCtr="0">
            <a:spAutoFit/>
          </a:bodyPr>
          <a:lstStyle/>
          <a:p>
            <a:pPr algn="ctr" defTabSz="932597"/>
            <a:r>
              <a:rPr lang="en-US" sz="1326" dirty="0">
                <a:solidFill>
                  <a:srgbClr val="0072C6"/>
                </a:solidFill>
                <a:latin typeface="Segoe Pro Semibold" panose="020B0702040504020203" pitchFamily="34" charset="0"/>
              </a:rPr>
              <a:t>Reads</a:t>
            </a:r>
          </a:p>
        </p:txBody>
      </p:sp>
      <p:sp>
        <p:nvSpPr>
          <p:cNvPr id="27" name="TextBox 26"/>
          <p:cNvSpPr txBox="1"/>
          <p:nvPr/>
        </p:nvSpPr>
        <p:spPr>
          <a:xfrm>
            <a:off x="7956874" y="5099200"/>
            <a:ext cx="855781" cy="302263"/>
          </a:xfrm>
          <a:prstGeom prst="rect">
            <a:avLst/>
          </a:prstGeom>
          <a:noFill/>
        </p:spPr>
        <p:txBody>
          <a:bodyPr wrap="none" rtlCol="0" anchor="ctr" anchorCtr="0">
            <a:spAutoFit/>
          </a:bodyPr>
          <a:lstStyle/>
          <a:p>
            <a:pPr algn="ctr" defTabSz="932597"/>
            <a:r>
              <a:rPr lang="en-US" sz="1326" dirty="0">
                <a:solidFill>
                  <a:srgbClr val="0072C6"/>
                </a:solidFill>
                <a:latin typeface="Segoe Pro Semibold" panose="020B0702040504020203" pitchFamily="34" charset="0"/>
              </a:rPr>
              <a:t>Memory</a:t>
            </a:r>
            <a:endParaRPr lang="en-US" sz="1326" i="1" dirty="0">
              <a:solidFill>
                <a:srgbClr val="0072C6"/>
              </a:solidFill>
              <a:latin typeface="Segoe Pro Semibold" panose="020B0702040504020203" pitchFamily="34" charset="0"/>
            </a:endParaRPr>
          </a:p>
        </p:txBody>
      </p:sp>
      <p:sp>
        <p:nvSpPr>
          <p:cNvPr id="60" name="TextBox 59"/>
          <p:cNvSpPr txBox="1"/>
          <p:nvPr/>
        </p:nvSpPr>
        <p:spPr>
          <a:xfrm>
            <a:off x="11018378" y="1386777"/>
            <a:ext cx="898222"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solidFill>
                  <a:srgbClr val="FFFFFF">
                    <a:lumMod val="65000"/>
                  </a:srgbClr>
                </a:solidFill>
                <a:latin typeface="Segoe Pro Semibold" panose="020B0702040504020203" pitchFamily="34" charset="0"/>
              </a:rPr>
              <a:t>30%</a:t>
            </a:r>
          </a:p>
        </p:txBody>
      </p:sp>
      <p:grpSp>
        <p:nvGrpSpPr>
          <p:cNvPr id="61" name="Group 60"/>
          <p:cNvGrpSpPr/>
          <p:nvPr/>
        </p:nvGrpSpPr>
        <p:grpSpPr>
          <a:xfrm>
            <a:off x="8439836" y="1670287"/>
            <a:ext cx="2713591" cy="1404817"/>
            <a:chOff x="5748311" y="1847850"/>
            <a:chExt cx="1437420" cy="1076871"/>
          </a:xfrm>
        </p:grpSpPr>
        <p:cxnSp>
          <p:nvCxnSpPr>
            <p:cNvPr id="62" name="Straight Connector 61"/>
            <p:cNvCxnSpPr>
              <a:stCxn id="11" idx="7"/>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6543517" y="1847850"/>
              <a:ext cx="642214"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64" name="Group 63"/>
          <p:cNvGrpSpPr/>
          <p:nvPr/>
        </p:nvGrpSpPr>
        <p:grpSpPr>
          <a:xfrm>
            <a:off x="9779932" y="2790115"/>
            <a:ext cx="1359260" cy="686067"/>
            <a:chOff x="5748311" y="2310256"/>
            <a:chExt cx="841256" cy="614465"/>
          </a:xfrm>
        </p:grpSpPr>
        <p:cxnSp>
          <p:nvCxnSpPr>
            <p:cNvPr id="65" name="Straight Connector 64"/>
            <p:cNvCxnSpPr/>
            <p:nvPr/>
          </p:nvCxnSpPr>
          <p:spPr>
            <a:xfrm flipV="1">
              <a:off x="5748311" y="2310256"/>
              <a:ext cx="480581" cy="614465"/>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228892" y="2310256"/>
              <a:ext cx="360675"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1" name="Oval 10"/>
          <p:cNvSpPr/>
          <p:nvPr/>
        </p:nvSpPr>
        <p:spPr bwMode="auto">
          <a:xfrm>
            <a:off x="8288031" y="3024657"/>
            <a:ext cx="191015" cy="19101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Oval 56"/>
          <p:cNvSpPr/>
          <p:nvPr/>
        </p:nvSpPr>
        <p:spPr bwMode="auto">
          <a:xfrm>
            <a:off x="9706893" y="3376031"/>
            <a:ext cx="191015" cy="19101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TextBox 66"/>
          <p:cNvSpPr txBox="1"/>
          <p:nvPr/>
        </p:nvSpPr>
        <p:spPr>
          <a:xfrm>
            <a:off x="11007142" y="2513717"/>
            <a:ext cx="883508" cy="583860"/>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solidFill>
                  <a:srgbClr val="FFFFFF">
                    <a:lumMod val="65000"/>
                  </a:srgbClr>
                </a:solidFill>
                <a:latin typeface="Segoe Pro Semibold" panose="020B0702040504020203" pitchFamily="34" charset="0"/>
              </a:rPr>
              <a:t>75%</a:t>
            </a:r>
          </a:p>
        </p:txBody>
      </p:sp>
      <p:grpSp>
        <p:nvGrpSpPr>
          <p:cNvPr id="68" name="Group 67"/>
          <p:cNvGrpSpPr/>
          <p:nvPr/>
        </p:nvGrpSpPr>
        <p:grpSpPr>
          <a:xfrm rot="10800000">
            <a:off x="5719673" y="3504959"/>
            <a:ext cx="1738988" cy="897643"/>
            <a:chOff x="5748311" y="1847849"/>
            <a:chExt cx="1441626" cy="1076872"/>
          </a:xfrm>
        </p:grpSpPr>
        <p:cxnSp>
          <p:nvCxnSpPr>
            <p:cNvPr id="69" name="Straight Connector 68"/>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10800000" flipH="1" flipV="1">
              <a:off x="6537338" y="1847849"/>
              <a:ext cx="652599" cy="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4" name="TextBox 73"/>
          <p:cNvSpPr txBox="1"/>
          <p:nvPr/>
        </p:nvSpPr>
        <p:spPr>
          <a:xfrm>
            <a:off x="4979821" y="4137145"/>
            <a:ext cx="898222"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solidFill>
                  <a:srgbClr val="FFFFFF">
                    <a:lumMod val="65000"/>
                  </a:srgbClr>
                </a:solidFill>
                <a:latin typeface="Segoe Pro Semibold" panose="020B0702040504020203" pitchFamily="34" charset="0"/>
              </a:rPr>
              <a:t>50%</a:t>
            </a:r>
          </a:p>
        </p:txBody>
      </p:sp>
      <p:sp>
        <p:nvSpPr>
          <p:cNvPr id="55" name="Oval 54"/>
          <p:cNvSpPr/>
          <p:nvPr/>
        </p:nvSpPr>
        <p:spPr bwMode="auto">
          <a:xfrm>
            <a:off x="7405238" y="3376032"/>
            <a:ext cx="191015" cy="19101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75" name="Group 74"/>
          <p:cNvGrpSpPr/>
          <p:nvPr/>
        </p:nvGrpSpPr>
        <p:grpSpPr>
          <a:xfrm rot="10800000">
            <a:off x="5747998" y="4617431"/>
            <a:ext cx="2610036" cy="963384"/>
            <a:chOff x="5748311" y="2673454"/>
            <a:chExt cx="470411" cy="251267"/>
          </a:xfrm>
        </p:grpSpPr>
        <p:cxnSp>
          <p:nvCxnSpPr>
            <p:cNvPr id="76" name="Straight Connector 75"/>
            <p:cNvCxnSpPr/>
            <p:nvPr/>
          </p:nvCxnSpPr>
          <p:spPr>
            <a:xfrm rot="10800000" flipH="1">
              <a:off x="5748311" y="2673454"/>
              <a:ext cx="166614" cy="251267"/>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rot="10800000" flipH="1">
              <a:off x="5916170" y="2674375"/>
              <a:ext cx="302552"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78" name="TextBox 77"/>
          <p:cNvSpPr txBox="1"/>
          <p:nvPr/>
        </p:nvSpPr>
        <p:spPr>
          <a:xfrm>
            <a:off x="4979821" y="5265435"/>
            <a:ext cx="898222" cy="589485"/>
          </a:xfrm>
          <a:prstGeom prst="rect">
            <a:avLst/>
          </a:prstGeom>
          <a:noFill/>
        </p:spPr>
        <p:txBody>
          <a:bodyPr wrap="none" lIns="186521" tIns="149217" rIns="186521" bIns="149217" rtlCol="0">
            <a:spAutoFit/>
          </a:bodyPr>
          <a:lstStyle/>
          <a:p>
            <a:pPr defTabSz="932597">
              <a:lnSpc>
                <a:spcPct val="90000"/>
              </a:lnSpc>
              <a:spcAft>
                <a:spcPts val="612"/>
              </a:spcAft>
            </a:pPr>
            <a:r>
              <a:rPr lang="en-US" sz="2040" dirty="0">
                <a:solidFill>
                  <a:srgbClr val="FFFFFF">
                    <a:lumMod val="65000"/>
                  </a:srgbClr>
                </a:solidFill>
                <a:latin typeface="Segoe Pro Semibold" panose="020B0702040504020203" pitchFamily="34" charset="0"/>
              </a:rPr>
              <a:t>60%</a:t>
            </a:r>
          </a:p>
        </p:txBody>
      </p:sp>
      <p:sp>
        <p:nvSpPr>
          <p:cNvPr id="56" name="Oval 55"/>
          <p:cNvSpPr/>
          <p:nvPr/>
        </p:nvSpPr>
        <p:spPr bwMode="auto">
          <a:xfrm>
            <a:off x="8292895" y="4496665"/>
            <a:ext cx="191015" cy="191015"/>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p:cNvSpPr/>
          <p:nvPr/>
        </p:nvSpPr>
        <p:spPr>
          <a:xfrm>
            <a:off x="8509641" y="3779563"/>
            <a:ext cx="1300084" cy="353469"/>
          </a:xfrm>
          <a:prstGeom prst="rect">
            <a:avLst/>
          </a:prstGeom>
        </p:spPr>
        <p:txBody>
          <a:bodyPr wrap="none">
            <a:spAutoFit/>
          </a:bodyPr>
          <a:lstStyle/>
          <a:p>
            <a:pPr algn="ctr" defTabSz="932304" fontAlgn="base">
              <a:lnSpc>
                <a:spcPct val="90000"/>
              </a:lnSpc>
              <a:spcBef>
                <a:spcPct val="0"/>
              </a:spcBef>
              <a:spcAft>
                <a:spcPct val="0"/>
              </a:spcAft>
            </a:pPr>
            <a:r>
              <a:rPr lang="en-US" sz="1836" dirty="0">
                <a:solidFill>
                  <a:srgbClr val="FFFFFF"/>
                </a:solidFill>
                <a:latin typeface="Segoe Pro Semibold" panose="020B0702040504020203" pitchFamily="34" charset="0"/>
                <a:ea typeface="Segoe UI" pitchFamily="34" charset="0"/>
                <a:cs typeface="Segoe UI" pitchFamily="34" charset="0"/>
              </a:rPr>
              <a:t>Utilization</a:t>
            </a:r>
          </a:p>
        </p:txBody>
      </p:sp>
    </p:spTree>
    <p:extLst>
      <p:ext uri="{BB962C8B-B14F-4D97-AF65-F5344CB8AC3E}">
        <p14:creationId xmlns:p14="http://schemas.microsoft.com/office/powerpoint/2010/main" val="67264641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5760" y="365760"/>
            <a:ext cx="11889564" cy="917575"/>
          </a:xfrm>
        </p:spPr>
        <p:txBody>
          <a:bodyPr lIns="91440" rIns="91440"/>
          <a:lstStyle/>
          <a:p>
            <a:r>
              <a:rPr lang="en-US" sz="4800" dirty="0"/>
              <a:t>Azure SQL Database Benchmark – ASDB </a:t>
            </a:r>
          </a:p>
        </p:txBody>
      </p:sp>
      <p:sp>
        <p:nvSpPr>
          <p:cNvPr id="5" name="Text Placeholder 4"/>
          <p:cNvSpPr>
            <a:spLocks noGrp="1"/>
          </p:cNvSpPr>
          <p:nvPr>
            <p:ph sz="quarter" idx="4294967295"/>
          </p:nvPr>
        </p:nvSpPr>
        <p:spPr>
          <a:xfrm>
            <a:off x="457200" y="1371600"/>
            <a:ext cx="9905156" cy="4569109"/>
          </a:xfrm>
        </p:spPr>
        <p:txBody>
          <a:bodyPr/>
          <a:lstStyle/>
          <a:p>
            <a:pPr marL="0" indent="0">
              <a:spcBef>
                <a:spcPts val="1836"/>
              </a:spcBef>
              <a:buNone/>
            </a:pPr>
            <a:r>
              <a:rPr lang="en-US" sz="2800" dirty="0"/>
              <a:t>An </a:t>
            </a:r>
            <a:r>
              <a:rPr lang="en-US" sz="2800" b="1" dirty="0"/>
              <a:t>example </a:t>
            </a:r>
            <a:r>
              <a:rPr lang="en-US" sz="2800" dirty="0"/>
              <a:t>representing meaningful OLTP-workload</a:t>
            </a:r>
          </a:p>
          <a:p>
            <a:pPr marL="0" indent="0">
              <a:spcBef>
                <a:spcPts val="1836"/>
              </a:spcBef>
              <a:buNone/>
            </a:pPr>
            <a:r>
              <a:rPr lang="en-US" sz="2800" dirty="0"/>
              <a:t>Uses six tables of varying sizes, some of which are always larger than available memory and scale with the throughput</a:t>
            </a:r>
          </a:p>
          <a:p>
            <a:pPr marL="0" indent="0">
              <a:spcBef>
                <a:spcPts val="1836"/>
              </a:spcBef>
              <a:buNone/>
            </a:pPr>
            <a:r>
              <a:rPr lang="en-US" sz="2800" dirty="0"/>
              <a:t>Uses nine transaction types</a:t>
            </a:r>
          </a:p>
          <a:p>
            <a:pPr marL="0" indent="0">
              <a:spcBef>
                <a:spcPts val="1836"/>
              </a:spcBef>
              <a:buNone/>
            </a:pPr>
            <a:r>
              <a:rPr lang="en-US" sz="2800" dirty="0"/>
              <a:t>A transaction is a combination of multiple SELECT, DELETE, INSERT, and UPDATE statements</a:t>
            </a:r>
          </a:p>
        </p:txBody>
      </p:sp>
    </p:spTree>
    <p:extLst>
      <p:ext uri="{BB962C8B-B14F-4D97-AF65-F5344CB8AC3E}">
        <p14:creationId xmlns:p14="http://schemas.microsoft.com/office/powerpoint/2010/main" val="2980228697"/>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27037" y="1363662"/>
            <a:ext cx="4446194" cy="5048308"/>
          </a:xfrm>
        </p:spPr>
        <p:txBody>
          <a:bodyPr/>
          <a:lstStyle/>
          <a:p>
            <a:r>
              <a:rPr lang="en-US" dirty="0" err="1"/>
              <a:t>master.sys.resource_stats</a:t>
            </a:r>
            <a:endParaRPr lang="en-US" dirty="0"/>
          </a:p>
          <a:p>
            <a:pPr lvl="1"/>
            <a:r>
              <a:rPr lang="en-US" dirty="0"/>
              <a:t>Based on 5-minute averages</a:t>
            </a:r>
          </a:p>
          <a:p>
            <a:r>
              <a:rPr lang="en-US" dirty="0" err="1"/>
              <a:t>userdb.sys.dm_db_resource_stats</a:t>
            </a:r>
            <a:endParaRPr lang="en-US" dirty="0"/>
          </a:p>
          <a:p>
            <a:pPr lvl="1"/>
            <a:r>
              <a:rPr lang="en-US" dirty="0"/>
              <a:t>Based on 15-second averages</a:t>
            </a:r>
          </a:p>
          <a:p>
            <a:r>
              <a:rPr lang="en-US" dirty="0"/>
              <a:t>Percentages relative to </a:t>
            </a:r>
            <a:br>
              <a:rPr lang="en-US" dirty="0"/>
            </a:br>
            <a:r>
              <a:rPr lang="en-US" dirty="0"/>
              <a:t>performance level</a:t>
            </a:r>
          </a:p>
          <a:p>
            <a:r>
              <a:rPr lang="en-US" dirty="0"/>
              <a:t>Accessible though Azure Portal</a:t>
            </a:r>
          </a:p>
          <a:p>
            <a:pPr lvl="1"/>
            <a:r>
              <a:rPr lang="en-US" dirty="0"/>
              <a:t>Enables configuration of alerting</a:t>
            </a:r>
          </a:p>
        </p:txBody>
      </p:sp>
      <p:sp>
        <p:nvSpPr>
          <p:cNvPr id="3" name="Title 2"/>
          <p:cNvSpPr>
            <a:spLocks noGrp="1"/>
          </p:cNvSpPr>
          <p:nvPr>
            <p:ph type="title"/>
          </p:nvPr>
        </p:nvSpPr>
        <p:spPr>
          <a:xfrm>
            <a:off x="365760" y="365760"/>
            <a:ext cx="11889564" cy="917575"/>
          </a:xfrm>
        </p:spPr>
        <p:txBody>
          <a:bodyPr lIns="91440" rIns="91440"/>
          <a:lstStyle/>
          <a:p>
            <a:r>
              <a:rPr lang="en-US" sz="4800" dirty="0"/>
              <a:t>Resource monitoring</a:t>
            </a:r>
          </a:p>
        </p:txBody>
      </p:sp>
      <p:grpSp>
        <p:nvGrpSpPr>
          <p:cNvPr id="4" name="Group 3"/>
          <p:cNvGrpSpPr/>
          <p:nvPr/>
        </p:nvGrpSpPr>
        <p:grpSpPr>
          <a:xfrm>
            <a:off x="5491568" y="5543408"/>
            <a:ext cx="6944907" cy="1451117"/>
            <a:chOff x="5382650" y="5044951"/>
            <a:chExt cx="6809350" cy="1422793"/>
          </a:xfrm>
        </p:grpSpPr>
        <p:sp>
          <p:nvSpPr>
            <p:cNvPr id="5" name="Freeform 4"/>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 name="Group 6"/>
            <p:cNvGrpSpPr/>
            <p:nvPr/>
          </p:nvGrpSpPr>
          <p:grpSpPr>
            <a:xfrm>
              <a:off x="7588138" y="5499463"/>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8"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9" name="Group 8"/>
            <p:cNvGrpSpPr/>
            <p:nvPr/>
          </p:nvGrpSpPr>
          <p:grpSpPr>
            <a:xfrm>
              <a:off x="11025746" y="5229351"/>
              <a:ext cx="210318" cy="407646"/>
              <a:chOff x="8003343" y="6072433"/>
              <a:chExt cx="145517" cy="282045"/>
            </a:xfrm>
          </p:grpSpPr>
          <p:sp>
            <p:nvSpPr>
              <p:cNvPr id="5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10" name="Isosceles Triangle 9"/>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3" name="Group 12"/>
            <p:cNvGrpSpPr/>
            <p:nvPr/>
          </p:nvGrpSpPr>
          <p:grpSpPr>
            <a:xfrm>
              <a:off x="6832665" y="5339068"/>
              <a:ext cx="595623" cy="824538"/>
              <a:chOff x="13103226" y="2775830"/>
              <a:chExt cx="1039812" cy="1407232"/>
            </a:xfrm>
          </p:grpSpPr>
          <p:sp>
            <p:nvSpPr>
              <p:cNvPr id="50"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4" name="Oval 13"/>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6" name="Group 15"/>
            <p:cNvGrpSpPr/>
            <p:nvPr/>
          </p:nvGrpSpPr>
          <p:grpSpPr>
            <a:xfrm>
              <a:off x="8886799" y="5044951"/>
              <a:ext cx="925409" cy="1281071"/>
              <a:chOff x="13103226" y="2775830"/>
              <a:chExt cx="1039812" cy="1407232"/>
            </a:xfrm>
          </p:grpSpPr>
          <p:sp>
            <p:nvSpPr>
              <p:cNvPr id="41"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7" name="Oval 16"/>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7"/>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9" name="Group 18"/>
            <p:cNvGrpSpPr/>
            <p:nvPr/>
          </p:nvGrpSpPr>
          <p:grpSpPr>
            <a:xfrm>
              <a:off x="10233286" y="5128980"/>
              <a:ext cx="518446" cy="717700"/>
              <a:chOff x="13103226" y="2775830"/>
              <a:chExt cx="1039812" cy="1407232"/>
            </a:xfrm>
          </p:grpSpPr>
          <p:sp>
            <p:nvSpPr>
              <p:cNvPr id="3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20" name="Group 19"/>
            <p:cNvGrpSpPr/>
            <p:nvPr/>
          </p:nvGrpSpPr>
          <p:grpSpPr>
            <a:xfrm>
              <a:off x="7861333" y="5490964"/>
              <a:ext cx="174773" cy="338749"/>
              <a:chOff x="8003343" y="6072433"/>
              <a:chExt cx="145517" cy="282045"/>
            </a:xfrm>
          </p:grpSpPr>
          <p:sp>
            <p:nvSpPr>
              <p:cNvPr id="2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3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3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21" name="Group 20"/>
            <p:cNvGrpSpPr/>
            <p:nvPr/>
          </p:nvGrpSpPr>
          <p:grpSpPr>
            <a:xfrm>
              <a:off x="6019716" y="5822680"/>
              <a:ext cx="174773" cy="338749"/>
              <a:chOff x="8003343" y="6072433"/>
              <a:chExt cx="145517" cy="282045"/>
            </a:xfrm>
          </p:grpSpPr>
          <p:sp>
            <p:nvSpPr>
              <p:cNvPr id="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22" name="Group 21"/>
            <p:cNvGrpSpPr/>
            <p:nvPr/>
          </p:nvGrpSpPr>
          <p:grpSpPr>
            <a:xfrm>
              <a:off x="11704693" y="5546904"/>
              <a:ext cx="210318" cy="407646"/>
              <a:chOff x="8003343" y="6072433"/>
              <a:chExt cx="145517" cy="282045"/>
            </a:xfrm>
          </p:grpSpPr>
          <p:sp>
            <p:nvSpPr>
              <p:cNvPr id="2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2050407762"/>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364246" cy="2433673"/>
          </a:xfrm>
        </p:spPr>
        <p:txBody>
          <a:bodyPr lIns="91440" rIns="91440"/>
          <a:lstStyle/>
          <a:p>
            <a:r>
              <a:rPr lang="en-US" dirty="0"/>
              <a:t>Service Tier Advisor</a:t>
            </a:r>
          </a:p>
        </p:txBody>
      </p:sp>
    </p:spTree>
    <p:extLst>
      <p:ext uri="{BB962C8B-B14F-4D97-AF65-F5344CB8AC3E}">
        <p14:creationId xmlns:p14="http://schemas.microsoft.com/office/powerpoint/2010/main" val="75048702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59"/>
            <a:ext cx="11375536" cy="914400"/>
          </a:xfrm>
        </p:spPr>
        <p:txBody>
          <a:bodyPr lIns="91440" rIns="91440">
            <a:noAutofit/>
          </a:bodyPr>
          <a:lstStyle/>
          <a:p>
            <a:pPr>
              <a:lnSpc>
                <a:spcPct val="100000"/>
              </a:lnSpc>
            </a:pPr>
            <a:r>
              <a:rPr lang="en-US" sz="4800" dirty="0"/>
              <a:t>Overview</a:t>
            </a:r>
          </a:p>
        </p:txBody>
      </p:sp>
      <p:sp>
        <p:nvSpPr>
          <p:cNvPr id="3" name="Content Placeholder 2"/>
          <p:cNvSpPr>
            <a:spLocks noGrp="1"/>
          </p:cNvSpPr>
          <p:nvPr>
            <p:ph idx="1"/>
          </p:nvPr>
        </p:nvSpPr>
        <p:spPr>
          <a:xfrm>
            <a:off x="735059" y="1359219"/>
            <a:ext cx="10845647" cy="4940711"/>
          </a:xfrm>
        </p:spPr>
        <p:txBody>
          <a:bodyPr>
            <a:normAutofit fontScale="62500" lnSpcReduction="20000"/>
          </a:bodyPr>
          <a:lstStyle/>
          <a:p>
            <a:pPr>
              <a:lnSpc>
                <a:spcPct val="120000"/>
              </a:lnSpc>
              <a:spcBef>
                <a:spcPts val="0"/>
              </a:spcBef>
            </a:pPr>
            <a:r>
              <a:rPr lang="en-US" dirty="0"/>
              <a:t>Service Tier Advisor surfaces insights into the database workload to:</a:t>
            </a:r>
          </a:p>
          <a:p>
            <a:pPr lvl="1">
              <a:lnSpc>
                <a:spcPct val="120000"/>
              </a:lnSpc>
              <a:spcBef>
                <a:spcPts val="0"/>
              </a:spcBef>
            </a:pPr>
            <a:r>
              <a:rPr lang="en-US" dirty="0"/>
              <a:t>Determine the optimal service tier and performance level for the database</a:t>
            </a:r>
          </a:p>
          <a:p>
            <a:pPr>
              <a:lnSpc>
                <a:spcPct val="120000"/>
              </a:lnSpc>
              <a:spcBef>
                <a:spcPts val="0"/>
              </a:spcBef>
            </a:pPr>
            <a:r>
              <a:rPr lang="en-US" dirty="0"/>
              <a:t>Choosing right service tier / performance level is dependent on:</a:t>
            </a:r>
          </a:p>
          <a:p>
            <a:pPr lvl="1">
              <a:lnSpc>
                <a:spcPct val="120000"/>
              </a:lnSpc>
              <a:spcBef>
                <a:spcPts val="0"/>
              </a:spcBef>
            </a:pPr>
            <a:r>
              <a:rPr lang="en-US" dirty="0"/>
              <a:t>Feature usage and features available in different Service Tiers</a:t>
            </a:r>
          </a:p>
          <a:p>
            <a:pPr lvl="1">
              <a:lnSpc>
                <a:spcPct val="120000"/>
              </a:lnSpc>
              <a:spcBef>
                <a:spcPts val="0"/>
              </a:spcBef>
            </a:pPr>
            <a:r>
              <a:rPr lang="en-US" dirty="0"/>
              <a:t>Resource usage and bounding boxes of different Performance Levels</a:t>
            </a:r>
          </a:p>
          <a:p>
            <a:pPr lvl="1">
              <a:lnSpc>
                <a:spcPct val="120000"/>
              </a:lnSpc>
              <a:spcBef>
                <a:spcPts val="0"/>
              </a:spcBef>
            </a:pPr>
            <a:endParaRPr lang="en-US" dirty="0"/>
          </a:p>
          <a:p>
            <a:pPr>
              <a:lnSpc>
                <a:spcPct val="120000"/>
              </a:lnSpc>
              <a:spcBef>
                <a:spcPts val="0"/>
              </a:spcBef>
            </a:pPr>
            <a:r>
              <a:rPr lang="en-US" dirty="0"/>
              <a:t>Service Tier Advisor </a:t>
            </a:r>
            <a:r>
              <a:rPr lang="en-US" b="1" dirty="0"/>
              <a:t>takes into account</a:t>
            </a:r>
            <a:r>
              <a:rPr lang="en-US" dirty="0"/>
              <a:t>:</a:t>
            </a:r>
          </a:p>
          <a:p>
            <a:pPr lvl="1">
              <a:lnSpc>
                <a:spcPct val="120000"/>
              </a:lnSpc>
              <a:spcBef>
                <a:spcPts val="0"/>
              </a:spcBef>
            </a:pPr>
            <a:r>
              <a:rPr lang="en-US" dirty="0"/>
              <a:t>Resource consumption</a:t>
            </a:r>
          </a:p>
          <a:p>
            <a:pPr lvl="1">
              <a:lnSpc>
                <a:spcPct val="120000"/>
              </a:lnSpc>
              <a:spcBef>
                <a:spcPts val="0"/>
              </a:spcBef>
            </a:pPr>
            <a:r>
              <a:rPr lang="en-US" dirty="0"/>
              <a:t>Database Size</a:t>
            </a:r>
          </a:p>
          <a:p>
            <a:pPr lvl="1">
              <a:lnSpc>
                <a:spcPct val="120000"/>
              </a:lnSpc>
              <a:spcBef>
                <a:spcPts val="0"/>
              </a:spcBef>
            </a:pPr>
            <a:r>
              <a:rPr lang="en-US" dirty="0"/>
              <a:t>Disaster Recovery plan</a:t>
            </a:r>
          </a:p>
          <a:p>
            <a:pPr lvl="1">
              <a:lnSpc>
                <a:spcPct val="120000"/>
              </a:lnSpc>
              <a:spcBef>
                <a:spcPts val="0"/>
              </a:spcBef>
            </a:pPr>
            <a:endParaRPr lang="en-US" dirty="0"/>
          </a:p>
          <a:p>
            <a:pPr>
              <a:lnSpc>
                <a:spcPct val="120000"/>
              </a:lnSpc>
              <a:spcBef>
                <a:spcPts val="0"/>
              </a:spcBef>
            </a:pPr>
            <a:r>
              <a:rPr lang="en-US" dirty="0"/>
              <a:t>Service Tier Advisor </a:t>
            </a:r>
            <a:r>
              <a:rPr lang="en-US" b="1" dirty="0"/>
              <a:t>does not take</a:t>
            </a:r>
            <a:r>
              <a:rPr lang="en-US" dirty="0"/>
              <a:t> </a:t>
            </a:r>
            <a:r>
              <a:rPr lang="en-US" b="1" dirty="0"/>
              <a:t>into account </a:t>
            </a:r>
            <a:r>
              <a:rPr lang="en-US" dirty="0"/>
              <a:t>the following metrics as they are subjective and not measurable:</a:t>
            </a:r>
          </a:p>
          <a:p>
            <a:pPr lvl="1">
              <a:lnSpc>
                <a:spcPct val="120000"/>
              </a:lnSpc>
              <a:spcBef>
                <a:spcPts val="0"/>
              </a:spcBef>
            </a:pPr>
            <a:r>
              <a:rPr lang="en-US" dirty="0"/>
              <a:t>Uptime SLA</a:t>
            </a:r>
          </a:p>
          <a:p>
            <a:pPr lvl="1">
              <a:lnSpc>
                <a:spcPct val="120000"/>
              </a:lnSpc>
              <a:spcBef>
                <a:spcPts val="0"/>
              </a:spcBef>
            </a:pPr>
            <a:r>
              <a:rPr lang="en-US" dirty="0"/>
              <a:t>Point in time Restore</a:t>
            </a:r>
          </a:p>
          <a:p>
            <a:pPr lvl="1">
              <a:lnSpc>
                <a:spcPct val="120000"/>
              </a:lnSpc>
              <a:spcBef>
                <a:spcPts val="0"/>
              </a:spcBef>
            </a:pPr>
            <a:r>
              <a:rPr lang="en-US" dirty="0"/>
              <a:t>Performance Objective</a:t>
            </a:r>
          </a:p>
          <a:p>
            <a:pPr lvl="1"/>
            <a:endParaRPr lang="en-US" dirty="0"/>
          </a:p>
          <a:p>
            <a:endParaRPr lang="en-US" dirty="0"/>
          </a:p>
          <a:p>
            <a:pPr lvl="1"/>
            <a:endParaRPr lang="en-US" dirty="0"/>
          </a:p>
          <a:p>
            <a:endParaRPr lang="en-US" b="1" dirty="0"/>
          </a:p>
          <a:p>
            <a:pPr marL="0" indent="0">
              <a:buNone/>
            </a:pPr>
            <a:endParaRPr lang="en-US" b="1" i="1" dirty="0"/>
          </a:p>
        </p:txBody>
      </p:sp>
    </p:spTree>
    <p:extLst>
      <p:ext uri="{BB962C8B-B14F-4D97-AF65-F5344CB8AC3E}">
        <p14:creationId xmlns:p14="http://schemas.microsoft.com/office/powerpoint/2010/main" val="1518082927"/>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375536" cy="914400"/>
          </a:xfrm>
        </p:spPr>
        <p:txBody>
          <a:bodyPr lIns="91440" rIns="91440"/>
          <a:lstStyle/>
          <a:p>
            <a:r>
              <a:rPr lang="en-US" sz="4800" dirty="0"/>
              <a:t>Recommended Perf Level Constraints</a:t>
            </a:r>
          </a:p>
        </p:txBody>
      </p:sp>
      <p:sp>
        <p:nvSpPr>
          <p:cNvPr id="3" name="Content Placeholder 2"/>
          <p:cNvSpPr>
            <a:spLocks noGrp="1"/>
          </p:cNvSpPr>
          <p:nvPr>
            <p:ph idx="1"/>
          </p:nvPr>
        </p:nvSpPr>
        <p:spPr/>
        <p:txBody>
          <a:bodyPr>
            <a:normAutofit fontScale="47500" lnSpcReduction="20000"/>
          </a:bodyPr>
          <a:lstStyle/>
          <a:p>
            <a:pPr>
              <a:lnSpc>
                <a:spcPct val="120000"/>
              </a:lnSpc>
              <a:spcBef>
                <a:spcPts val="0"/>
              </a:spcBef>
            </a:pPr>
            <a:r>
              <a:rPr lang="en-US" dirty="0"/>
              <a:t>Recommended performance level must support </a:t>
            </a:r>
            <a:r>
              <a:rPr lang="en-US" b="1" dirty="0"/>
              <a:t>current database size </a:t>
            </a:r>
            <a:r>
              <a:rPr lang="en-US" dirty="0"/>
              <a:t>and </a:t>
            </a:r>
            <a:r>
              <a:rPr lang="en-US" b="1" dirty="0"/>
              <a:t>disaster recovery plan </a:t>
            </a:r>
            <a:r>
              <a:rPr lang="en-US" dirty="0"/>
              <a:t>of a database.</a:t>
            </a:r>
          </a:p>
          <a:p>
            <a:pPr>
              <a:lnSpc>
                <a:spcPct val="120000"/>
              </a:lnSpc>
              <a:spcBef>
                <a:spcPts val="0"/>
              </a:spcBef>
            </a:pPr>
            <a:r>
              <a:rPr lang="en-US" dirty="0"/>
              <a:t>Recommended performance level must be suitable for database resource consumption 95% of the time.</a:t>
            </a:r>
          </a:p>
        </p:txBody>
      </p:sp>
      <p:grpSp>
        <p:nvGrpSpPr>
          <p:cNvPr id="4" name="Group 3"/>
          <p:cNvGrpSpPr/>
          <p:nvPr/>
        </p:nvGrpSpPr>
        <p:grpSpPr>
          <a:xfrm>
            <a:off x="5491568" y="5543408"/>
            <a:ext cx="6944907" cy="1451117"/>
            <a:chOff x="5382650" y="5044951"/>
            <a:chExt cx="6809350" cy="1422793"/>
          </a:xfrm>
        </p:grpSpPr>
        <p:sp>
          <p:nvSpPr>
            <p:cNvPr id="5" name="Freeform 4"/>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 name="Group 6"/>
            <p:cNvGrpSpPr/>
            <p:nvPr/>
          </p:nvGrpSpPr>
          <p:grpSpPr>
            <a:xfrm>
              <a:off x="7588138" y="5499463"/>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8"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9" name="Group 8"/>
            <p:cNvGrpSpPr/>
            <p:nvPr/>
          </p:nvGrpSpPr>
          <p:grpSpPr>
            <a:xfrm>
              <a:off x="11025746" y="5229351"/>
              <a:ext cx="210318" cy="407646"/>
              <a:chOff x="8003343" y="6072433"/>
              <a:chExt cx="145517" cy="282045"/>
            </a:xfrm>
          </p:grpSpPr>
          <p:sp>
            <p:nvSpPr>
              <p:cNvPr id="5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10" name="Isosceles Triangle 9"/>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 name="Oval 10"/>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2"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3" name="Group 12"/>
            <p:cNvGrpSpPr/>
            <p:nvPr/>
          </p:nvGrpSpPr>
          <p:grpSpPr>
            <a:xfrm>
              <a:off x="6832665" y="5339068"/>
              <a:ext cx="595623" cy="824538"/>
              <a:chOff x="13103226" y="2775830"/>
              <a:chExt cx="1039812" cy="1407232"/>
            </a:xfrm>
          </p:grpSpPr>
          <p:sp>
            <p:nvSpPr>
              <p:cNvPr id="50"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4" name="Oval 13"/>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6" name="Group 15"/>
            <p:cNvGrpSpPr/>
            <p:nvPr/>
          </p:nvGrpSpPr>
          <p:grpSpPr>
            <a:xfrm>
              <a:off x="8886799" y="5044951"/>
              <a:ext cx="925409" cy="1281071"/>
              <a:chOff x="13103226" y="2775830"/>
              <a:chExt cx="1039812" cy="1407232"/>
            </a:xfrm>
          </p:grpSpPr>
          <p:sp>
            <p:nvSpPr>
              <p:cNvPr id="41"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17" name="Oval 16"/>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 name="Freeform 17"/>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9" name="Group 18"/>
            <p:cNvGrpSpPr/>
            <p:nvPr/>
          </p:nvGrpSpPr>
          <p:grpSpPr>
            <a:xfrm>
              <a:off x="10233286" y="5128980"/>
              <a:ext cx="518446" cy="717700"/>
              <a:chOff x="13103226" y="2775830"/>
              <a:chExt cx="1039812" cy="1407232"/>
            </a:xfrm>
          </p:grpSpPr>
          <p:sp>
            <p:nvSpPr>
              <p:cNvPr id="3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20" name="Group 19"/>
            <p:cNvGrpSpPr/>
            <p:nvPr/>
          </p:nvGrpSpPr>
          <p:grpSpPr>
            <a:xfrm>
              <a:off x="7861333" y="5490964"/>
              <a:ext cx="174773" cy="338749"/>
              <a:chOff x="8003343" y="6072433"/>
              <a:chExt cx="145517" cy="282045"/>
            </a:xfrm>
          </p:grpSpPr>
          <p:sp>
            <p:nvSpPr>
              <p:cNvPr id="2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3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3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21" name="Group 20"/>
            <p:cNvGrpSpPr/>
            <p:nvPr/>
          </p:nvGrpSpPr>
          <p:grpSpPr>
            <a:xfrm>
              <a:off x="6019716" y="5822680"/>
              <a:ext cx="174773" cy="338749"/>
              <a:chOff x="8003343" y="6072433"/>
              <a:chExt cx="145517" cy="282045"/>
            </a:xfrm>
          </p:grpSpPr>
          <p:sp>
            <p:nvSpPr>
              <p:cNvPr id="2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22" name="Group 21"/>
            <p:cNvGrpSpPr/>
            <p:nvPr/>
          </p:nvGrpSpPr>
          <p:grpSpPr>
            <a:xfrm>
              <a:off x="11704693" y="5546904"/>
              <a:ext cx="210318" cy="407646"/>
              <a:chOff x="8003343" y="6072433"/>
              <a:chExt cx="145517" cy="282045"/>
            </a:xfrm>
          </p:grpSpPr>
          <p:sp>
            <p:nvSpPr>
              <p:cNvPr id="2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210854263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375536" cy="914400"/>
          </a:xfrm>
        </p:spPr>
        <p:txBody>
          <a:bodyPr lIns="91440" rIns="91440"/>
          <a:lstStyle/>
          <a:p>
            <a:r>
              <a:rPr lang="en-US" sz="4800" dirty="0"/>
              <a:t>Service Tier Advisor Components</a:t>
            </a:r>
          </a:p>
        </p:txBody>
      </p:sp>
      <p:sp>
        <p:nvSpPr>
          <p:cNvPr id="3" name="Content Placeholder 2"/>
          <p:cNvSpPr>
            <a:spLocks noGrp="1"/>
          </p:cNvSpPr>
          <p:nvPr>
            <p:ph idx="1"/>
          </p:nvPr>
        </p:nvSpPr>
        <p:spPr/>
        <p:txBody>
          <a:bodyPr/>
          <a:lstStyle/>
          <a:p>
            <a:r>
              <a:rPr lang="en-US" dirty="0"/>
              <a:t>Basis of the Service Tier Advisor recommendations</a:t>
            </a:r>
          </a:p>
          <a:p>
            <a:pPr lvl="1"/>
            <a:r>
              <a:rPr lang="en-US" dirty="0"/>
              <a:t>Feature usage analysis</a:t>
            </a:r>
          </a:p>
          <a:p>
            <a:pPr lvl="1"/>
            <a:r>
              <a:rPr lang="en-US" dirty="0"/>
              <a:t>Resource consumption analysis</a:t>
            </a:r>
          </a:p>
          <a:p>
            <a:pPr lvl="1"/>
            <a:endParaRPr lang="en-US" dirty="0"/>
          </a:p>
        </p:txBody>
      </p:sp>
      <p:grpSp>
        <p:nvGrpSpPr>
          <p:cNvPr id="65" name="Group 64"/>
          <p:cNvGrpSpPr/>
          <p:nvPr/>
        </p:nvGrpSpPr>
        <p:grpSpPr>
          <a:xfrm>
            <a:off x="5491568" y="5543408"/>
            <a:ext cx="6944907" cy="1451117"/>
            <a:chOff x="5382650" y="5044951"/>
            <a:chExt cx="6809350" cy="1422793"/>
          </a:xfrm>
        </p:grpSpPr>
        <p:sp>
          <p:nvSpPr>
            <p:cNvPr id="66" name="Freeform 65"/>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7"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68" name="Group 67"/>
            <p:cNvGrpSpPr/>
            <p:nvPr/>
          </p:nvGrpSpPr>
          <p:grpSpPr>
            <a:xfrm>
              <a:off x="7588138" y="5499463"/>
              <a:ext cx="174773" cy="338749"/>
              <a:chOff x="8003343" y="6072433"/>
              <a:chExt cx="145517" cy="282045"/>
            </a:xfrm>
          </p:grpSpPr>
          <p:sp>
            <p:nvSpPr>
              <p:cNvPr id="12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69"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0" name="Group 69"/>
            <p:cNvGrpSpPr/>
            <p:nvPr/>
          </p:nvGrpSpPr>
          <p:grpSpPr>
            <a:xfrm>
              <a:off x="11025746" y="5229351"/>
              <a:ext cx="210318" cy="407646"/>
              <a:chOff x="8003343" y="6072433"/>
              <a:chExt cx="145517" cy="282045"/>
            </a:xfrm>
          </p:grpSpPr>
          <p:sp>
            <p:nvSpPr>
              <p:cNvPr id="12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2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71" name="Isosceles Triangle 70"/>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Oval 71"/>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4" name="Group 73"/>
            <p:cNvGrpSpPr/>
            <p:nvPr/>
          </p:nvGrpSpPr>
          <p:grpSpPr>
            <a:xfrm>
              <a:off x="6832665" y="5339068"/>
              <a:ext cx="595623" cy="824538"/>
              <a:chOff x="13103226" y="2775830"/>
              <a:chExt cx="1039812" cy="1407232"/>
            </a:xfrm>
          </p:grpSpPr>
          <p:sp>
            <p:nvSpPr>
              <p:cNvPr id="111"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2"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3"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4"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5"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6"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7"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8"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9"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75" name="Oval 74"/>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6"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7" name="Group 76"/>
            <p:cNvGrpSpPr/>
            <p:nvPr/>
          </p:nvGrpSpPr>
          <p:grpSpPr>
            <a:xfrm>
              <a:off x="8886799" y="5044951"/>
              <a:ext cx="925409" cy="1281071"/>
              <a:chOff x="13103226" y="2775830"/>
              <a:chExt cx="1039812" cy="1407232"/>
            </a:xfrm>
          </p:grpSpPr>
          <p:sp>
            <p:nvSpPr>
              <p:cNvPr id="102"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1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78" name="Oval 77"/>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Freeform 78"/>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80" name="Group 79"/>
            <p:cNvGrpSpPr/>
            <p:nvPr/>
          </p:nvGrpSpPr>
          <p:grpSpPr>
            <a:xfrm>
              <a:off x="10233286" y="5128980"/>
              <a:ext cx="518446" cy="717700"/>
              <a:chOff x="13103226" y="2775830"/>
              <a:chExt cx="1039812" cy="1407232"/>
            </a:xfrm>
          </p:grpSpPr>
          <p:sp>
            <p:nvSpPr>
              <p:cNvPr id="93"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8"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99"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0"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101"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81" name="Group 80"/>
            <p:cNvGrpSpPr/>
            <p:nvPr/>
          </p:nvGrpSpPr>
          <p:grpSpPr>
            <a:xfrm>
              <a:off x="7861333" y="5490964"/>
              <a:ext cx="174773" cy="338749"/>
              <a:chOff x="8003343" y="6072433"/>
              <a:chExt cx="145517" cy="282045"/>
            </a:xfrm>
          </p:grpSpPr>
          <p:sp>
            <p:nvSpPr>
              <p:cNvPr id="9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2" name="Group 81"/>
            <p:cNvGrpSpPr/>
            <p:nvPr/>
          </p:nvGrpSpPr>
          <p:grpSpPr>
            <a:xfrm>
              <a:off x="6019716" y="5822680"/>
              <a:ext cx="174773" cy="338749"/>
              <a:chOff x="8003343" y="6072433"/>
              <a:chExt cx="145517" cy="282045"/>
            </a:xfrm>
          </p:grpSpPr>
          <p:sp>
            <p:nvSpPr>
              <p:cNvPr id="8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8"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9"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3" name="Group 82"/>
            <p:cNvGrpSpPr/>
            <p:nvPr/>
          </p:nvGrpSpPr>
          <p:grpSpPr>
            <a:xfrm>
              <a:off x="11704693" y="5546904"/>
              <a:ext cx="210318" cy="407646"/>
              <a:chOff x="8003343" y="6072433"/>
              <a:chExt cx="145517" cy="282045"/>
            </a:xfrm>
          </p:grpSpPr>
          <p:sp>
            <p:nvSpPr>
              <p:cNvPr id="84"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5"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6"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227131503"/>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9564" cy="917575"/>
          </a:xfrm>
        </p:spPr>
        <p:txBody>
          <a:bodyPr lIns="91440" rIns="91440"/>
          <a:lstStyle/>
          <a:p>
            <a:r>
              <a:rPr lang="en-US" sz="4800" dirty="0"/>
              <a:t>Feature Usage Analysis</a:t>
            </a:r>
          </a:p>
        </p:txBody>
      </p:sp>
      <p:sp>
        <p:nvSpPr>
          <p:cNvPr id="8" name="Content Placeholder 7"/>
          <p:cNvSpPr>
            <a:spLocks noGrp="1"/>
          </p:cNvSpPr>
          <p:nvPr>
            <p:ph sz="half" idx="4294967295"/>
          </p:nvPr>
        </p:nvSpPr>
        <p:spPr>
          <a:xfrm>
            <a:off x="503237" y="1287462"/>
            <a:ext cx="5284752" cy="4953000"/>
          </a:xfrm>
        </p:spPr>
        <p:txBody>
          <a:bodyPr/>
          <a:lstStyle/>
          <a:p>
            <a:r>
              <a:rPr lang="en-US" sz="2800" dirty="0"/>
              <a:t>Decision tree on the right takes into account the following features:</a:t>
            </a:r>
          </a:p>
          <a:p>
            <a:pPr lvl="1"/>
            <a:r>
              <a:rPr lang="en-US" sz="2000" dirty="0"/>
              <a:t>Database Size</a:t>
            </a:r>
          </a:p>
          <a:p>
            <a:pPr lvl="1"/>
            <a:r>
              <a:rPr lang="en-US" sz="2000" dirty="0"/>
              <a:t>Disaster Plan</a:t>
            </a:r>
          </a:p>
          <a:p>
            <a:endParaRPr lang="en-US" sz="2448" dirty="0"/>
          </a:p>
          <a:p>
            <a:r>
              <a:rPr lang="en-US" sz="2448" dirty="0"/>
              <a:t>F</a:t>
            </a:r>
            <a:r>
              <a:rPr lang="en-US" sz="2800" dirty="0"/>
              <a:t>eature that requires larger service tier is marked as dominant as it sets the minimum service tier that supports all used features of a database.</a:t>
            </a:r>
          </a:p>
        </p:txBody>
      </p:sp>
      <p:pic>
        <p:nvPicPr>
          <p:cNvPr id="10" name="Content Placeholder 9"/>
          <p:cNvPicPr>
            <a:picLocks noGrp="1" noChangeAspect="1"/>
          </p:cNvPicPr>
          <p:nvPr>
            <p:ph sz="half" idx="4294967295"/>
          </p:nvPr>
        </p:nvPicPr>
        <p:blipFill>
          <a:blip r:embed="rId2"/>
          <a:stretch>
            <a:fillRect/>
          </a:stretch>
        </p:blipFill>
        <p:spPr>
          <a:xfrm>
            <a:off x="7387379" y="1861968"/>
            <a:ext cx="4416913" cy="4437962"/>
          </a:xfrm>
          <a:prstGeom prst="rect">
            <a:avLst/>
          </a:prstGeom>
        </p:spPr>
      </p:pic>
    </p:spTree>
    <p:extLst>
      <p:ext uri="{BB962C8B-B14F-4D97-AF65-F5344CB8AC3E}">
        <p14:creationId xmlns:p14="http://schemas.microsoft.com/office/powerpoint/2010/main" val="19332994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bwMode="auto">
          <a:xfrm>
            <a:off x="2471937" y="1702697"/>
            <a:ext cx="6415350" cy="380199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p:cNvSpPr>
            <a:spLocks noGrp="1"/>
          </p:cNvSpPr>
          <p:nvPr>
            <p:ph type="title"/>
          </p:nvPr>
        </p:nvSpPr>
        <p:spPr>
          <a:xfrm>
            <a:off x="365760" y="365760"/>
            <a:ext cx="11889564" cy="917575"/>
          </a:xfrm>
        </p:spPr>
        <p:txBody>
          <a:bodyPr lIns="91440" rIns="91440"/>
          <a:lstStyle/>
          <a:p>
            <a:r>
              <a:rPr lang="en-US" sz="4800" dirty="0"/>
              <a:t>Data platform continuum</a:t>
            </a:r>
          </a:p>
        </p:txBody>
      </p:sp>
      <p:grpSp>
        <p:nvGrpSpPr>
          <p:cNvPr id="81" name="Group 80"/>
          <p:cNvGrpSpPr/>
          <p:nvPr/>
        </p:nvGrpSpPr>
        <p:grpSpPr>
          <a:xfrm>
            <a:off x="2471937" y="4498406"/>
            <a:ext cx="3917974" cy="1657995"/>
            <a:chOff x="2422823" y="4410602"/>
            <a:chExt cx="3841500" cy="1625633"/>
          </a:xfrm>
        </p:grpSpPr>
        <p:sp>
          <p:nvSpPr>
            <p:cNvPr id="5" name="Rectangle 4"/>
            <p:cNvSpPr/>
            <p:nvPr/>
          </p:nvSpPr>
          <p:spPr bwMode="auto">
            <a:xfrm>
              <a:off x="2422823" y="4410602"/>
              <a:ext cx="1115247" cy="789195"/>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ea typeface="Segoe UI" pitchFamily="34" charset="0"/>
                  <a:cs typeface="Segoe UI" pitchFamily="34" charset="0"/>
                </a:rPr>
                <a:t>Physical</a:t>
              </a:r>
            </a:p>
          </p:txBody>
        </p:sp>
        <p:sp>
          <p:nvSpPr>
            <p:cNvPr id="6" name="Rectangle 5"/>
            <p:cNvSpPr/>
            <p:nvPr/>
          </p:nvSpPr>
          <p:spPr bwMode="auto">
            <a:xfrm>
              <a:off x="2422824" y="5208762"/>
              <a:ext cx="3841499" cy="827473"/>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92713" tIns="373041"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a:t>
              </a:r>
            </a:p>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Physical Machines (raw iron)</a:t>
              </a:r>
            </a:p>
          </p:txBody>
        </p:sp>
        <p:grpSp>
          <p:nvGrpSpPr>
            <p:cNvPr id="10" name="Group 4"/>
            <p:cNvGrpSpPr>
              <a:grpSpLocks noChangeAspect="1"/>
            </p:cNvGrpSpPr>
            <p:nvPr/>
          </p:nvGrpSpPr>
          <p:grpSpPr bwMode="auto">
            <a:xfrm>
              <a:off x="2612511" y="5397247"/>
              <a:ext cx="419936" cy="548640"/>
              <a:chOff x="509" y="2136"/>
              <a:chExt cx="447" cy="584"/>
            </a:xfrm>
            <a:solidFill>
              <a:schemeClr val="bg1"/>
            </a:solidFill>
          </p:grpSpPr>
          <p:sp>
            <p:nvSpPr>
              <p:cNvPr id="12" name="Freeform 5"/>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3" name="Freeform 6"/>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4" name="Freeform 7"/>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5" name="Freeform 8"/>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6" name="Freeform 9"/>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7" name="Freeform 10"/>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8" name="Freeform 11"/>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19" name="Freeform 12"/>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grpSp>
        <p:nvGrpSpPr>
          <p:cNvPr id="8" name="Group 7"/>
          <p:cNvGrpSpPr/>
          <p:nvPr/>
        </p:nvGrpSpPr>
        <p:grpSpPr>
          <a:xfrm>
            <a:off x="4969313" y="2634600"/>
            <a:ext cx="3917974" cy="1657995"/>
            <a:chOff x="4871453" y="2583176"/>
            <a:chExt cx="3841500" cy="1625633"/>
          </a:xfrm>
        </p:grpSpPr>
        <p:sp>
          <p:nvSpPr>
            <p:cNvPr id="34" name="Rectangle 33"/>
            <p:cNvSpPr/>
            <p:nvPr/>
          </p:nvSpPr>
          <p:spPr bwMode="auto">
            <a:xfrm>
              <a:off x="4871453" y="258317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ea typeface="Segoe UI" pitchFamily="34" charset="0"/>
                  <a:cs typeface="Segoe UI" pitchFamily="34" charset="0"/>
                </a:rPr>
                <a:t>Infrastructure as a service</a:t>
              </a:r>
            </a:p>
          </p:txBody>
        </p:sp>
        <p:sp>
          <p:nvSpPr>
            <p:cNvPr id="35" name="Rectangle 34"/>
            <p:cNvSpPr/>
            <p:nvPr/>
          </p:nvSpPr>
          <p:spPr bwMode="auto">
            <a:xfrm>
              <a:off x="4871454" y="3381336"/>
              <a:ext cx="3841499" cy="827473"/>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373041"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 in Azure VM</a:t>
              </a:r>
            </a:p>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Machines</a:t>
              </a:r>
            </a:p>
          </p:txBody>
        </p:sp>
        <p:grpSp>
          <p:nvGrpSpPr>
            <p:cNvPr id="79" name="Group 78"/>
            <p:cNvGrpSpPr/>
            <p:nvPr/>
          </p:nvGrpSpPr>
          <p:grpSpPr>
            <a:xfrm>
              <a:off x="5004366" y="3579752"/>
              <a:ext cx="643400" cy="496929"/>
              <a:chOff x="4990919" y="3579752"/>
              <a:chExt cx="643400" cy="496929"/>
            </a:xfrm>
          </p:grpSpPr>
          <p:sp>
            <p:nvSpPr>
              <p:cNvPr id="37" name="Freeform 16"/>
              <p:cNvSpPr>
                <a:spLocks noEditPoints="1"/>
              </p:cNvSpPr>
              <p:nvPr/>
            </p:nvSpPr>
            <p:spPr bwMode="auto">
              <a:xfrm>
                <a:off x="4990919" y="3579752"/>
                <a:ext cx="240229" cy="496929"/>
              </a:xfrm>
              <a:custGeom>
                <a:avLst/>
                <a:gdLst>
                  <a:gd name="T0" fmla="*/ 119 w 120"/>
                  <a:gd name="T1" fmla="*/ 244 h 244"/>
                  <a:gd name="T2" fmla="*/ 1 w 120"/>
                  <a:gd name="T3" fmla="*/ 244 h 244"/>
                  <a:gd name="T4" fmla="*/ 1 w 120"/>
                  <a:gd name="T5" fmla="*/ 242 h 244"/>
                  <a:gd name="T6" fmla="*/ 0 w 120"/>
                  <a:gd name="T7" fmla="*/ 13 h 244"/>
                  <a:gd name="T8" fmla="*/ 14 w 120"/>
                  <a:gd name="T9" fmla="*/ 0 h 244"/>
                  <a:gd name="T10" fmla="*/ 106 w 120"/>
                  <a:gd name="T11" fmla="*/ 0 h 244"/>
                  <a:gd name="T12" fmla="*/ 119 w 120"/>
                  <a:gd name="T13" fmla="*/ 8 h 244"/>
                  <a:gd name="T14" fmla="*/ 120 w 120"/>
                  <a:gd name="T15" fmla="*/ 13 h 244"/>
                  <a:gd name="T16" fmla="*/ 120 w 120"/>
                  <a:gd name="T17" fmla="*/ 242 h 244"/>
                  <a:gd name="T18" fmla="*/ 119 w 120"/>
                  <a:gd name="T19" fmla="*/ 244 h 244"/>
                  <a:gd name="T20" fmla="*/ 18 w 120"/>
                  <a:gd name="T21" fmla="*/ 48 h 244"/>
                  <a:gd name="T22" fmla="*/ 102 w 120"/>
                  <a:gd name="T23" fmla="*/ 48 h 244"/>
                  <a:gd name="T24" fmla="*/ 102 w 120"/>
                  <a:gd name="T25" fmla="*/ 36 h 244"/>
                  <a:gd name="T26" fmla="*/ 18 w 120"/>
                  <a:gd name="T27" fmla="*/ 36 h 244"/>
                  <a:gd name="T28" fmla="*/ 18 w 120"/>
                  <a:gd name="T29" fmla="*/ 48 h 244"/>
                  <a:gd name="T30" fmla="*/ 102 w 120"/>
                  <a:gd name="T31" fmla="*/ 185 h 244"/>
                  <a:gd name="T32" fmla="*/ 18 w 120"/>
                  <a:gd name="T33" fmla="*/ 185 h 244"/>
                  <a:gd name="T34" fmla="*/ 18 w 120"/>
                  <a:gd name="T35" fmla="*/ 197 h 244"/>
                  <a:gd name="T36" fmla="*/ 102 w 120"/>
                  <a:gd name="T37" fmla="*/ 197 h 244"/>
                  <a:gd name="T38" fmla="*/ 102 w 120"/>
                  <a:gd name="T39" fmla="*/ 185 h 244"/>
                  <a:gd name="T40" fmla="*/ 18 w 120"/>
                  <a:gd name="T41" fmla="*/ 209 h 244"/>
                  <a:gd name="T42" fmla="*/ 18 w 120"/>
                  <a:gd name="T43" fmla="*/ 220 h 244"/>
                  <a:gd name="T44" fmla="*/ 102 w 120"/>
                  <a:gd name="T45" fmla="*/ 220 h 244"/>
                  <a:gd name="T46" fmla="*/ 102 w 120"/>
                  <a:gd name="T47" fmla="*/ 209 h 244"/>
                  <a:gd name="T48" fmla="*/ 18 w 120"/>
                  <a:gd name="T49" fmla="*/ 20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244">
                    <a:moveTo>
                      <a:pt x="119" y="244"/>
                    </a:moveTo>
                    <a:cubicBezTo>
                      <a:pt x="80" y="244"/>
                      <a:pt x="40" y="244"/>
                      <a:pt x="1" y="244"/>
                    </a:cubicBezTo>
                    <a:cubicBezTo>
                      <a:pt x="1" y="243"/>
                      <a:pt x="1" y="242"/>
                      <a:pt x="1" y="242"/>
                    </a:cubicBezTo>
                    <a:cubicBezTo>
                      <a:pt x="1" y="165"/>
                      <a:pt x="1" y="89"/>
                      <a:pt x="0" y="13"/>
                    </a:cubicBezTo>
                    <a:cubicBezTo>
                      <a:pt x="0" y="5"/>
                      <a:pt x="5" y="0"/>
                      <a:pt x="14" y="0"/>
                    </a:cubicBezTo>
                    <a:cubicBezTo>
                      <a:pt x="45" y="0"/>
                      <a:pt x="75" y="0"/>
                      <a:pt x="106" y="0"/>
                    </a:cubicBezTo>
                    <a:cubicBezTo>
                      <a:pt x="113" y="0"/>
                      <a:pt x="118" y="3"/>
                      <a:pt x="119" y="8"/>
                    </a:cubicBezTo>
                    <a:cubicBezTo>
                      <a:pt x="119" y="10"/>
                      <a:pt x="120" y="11"/>
                      <a:pt x="120" y="13"/>
                    </a:cubicBezTo>
                    <a:cubicBezTo>
                      <a:pt x="120" y="89"/>
                      <a:pt x="120" y="165"/>
                      <a:pt x="120" y="242"/>
                    </a:cubicBezTo>
                    <a:cubicBezTo>
                      <a:pt x="120" y="243"/>
                      <a:pt x="119" y="243"/>
                      <a:pt x="119" y="244"/>
                    </a:cubicBezTo>
                    <a:close/>
                    <a:moveTo>
                      <a:pt x="18" y="48"/>
                    </a:moveTo>
                    <a:cubicBezTo>
                      <a:pt x="46" y="48"/>
                      <a:pt x="74" y="48"/>
                      <a:pt x="102" y="48"/>
                    </a:cubicBezTo>
                    <a:cubicBezTo>
                      <a:pt x="102" y="44"/>
                      <a:pt x="102" y="40"/>
                      <a:pt x="102" y="36"/>
                    </a:cubicBezTo>
                    <a:cubicBezTo>
                      <a:pt x="74" y="36"/>
                      <a:pt x="46" y="36"/>
                      <a:pt x="18" y="36"/>
                    </a:cubicBezTo>
                    <a:cubicBezTo>
                      <a:pt x="18" y="40"/>
                      <a:pt x="18" y="44"/>
                      <a:pt x="18" y="48"/>
                    </a:cubicBezTo>
                    <a:close/>
                    <a:moveTo>
                      <a:pt x="102" y="185"/>
                    </a:moveTo>
                    <a:cubicBezTo>
                      <a:pt x="74" y="185"/>
                      <a:pt x="46" y="185"/>
                      <a:pt x="18" y="185"/>
                    </a:cubicBezTo>
                    <a:cubicBezTo>
                      <a:pt x="18" y="189"/>
                      <a:pt x="18" y="193"/>
                      <a:pt x="18" y="197"/>
                    </a:cubicBezTo>
                    <a:cubicBezTo>
                      <a:pt x="46" y="197"/>
                      <a:pt x="74" y="197"/>
                      <a:pt x="102" y="197"/>
                    </a:cubicBezTo>
                    <a:cubicBezTo>
                      <a:pt x="102" y="193"/>
                      <a:pt x="102" y="189"/>
                      <a:pt x="102" y="185"/>
                    </a:cubicBezTo>
                    <a:close/>
                    <a:moveTo>
                      <a:pt x="18" y="209"/>
                    </a:moveTo>
                    <a:cubicBezTo>
                      <a:pt x="18" y="213"/>
                      <a:pt x="18" y="217"/>
                      <a:pt x="18" y="220"/>
                    </a:cubicBezTo>
                    <a:cubicBezTo>
                      <a:pt x="46" y="220"/>
                      <a:pt x="74" y="220"/>
                      <a:pt x="102" y="220"/>
                    </a:cubicBezTo>
                    <a:cubicBezTo>
                      <a:pt x="102" y="216"/>
                      <a:pt x="102" y="213"/>
                      <a:pt x="102" y="209"/>
                    </a:cubicBezTo>
                    <a:cubicBezTo>
                      <a:pt x="74" y="209"/>
                      <a:pt x="46" y="209"/>
                      <a:pt x="18" y="20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nvGrpSpPr>
              <p:cNvPr id="41" name="Group 4"/>
              <p:cNvGrpSpPr>
                <a:grpSpLocks noChangeAspect="1"/>
              </p:cNvGrpSpPr>
              <p:nvPr/>
            </p:nvGrpSpPr>
            <p:grpSpPr bwMode="auto">
              <a:xfrm>
                <a:off x="5253964" y="3579752"/>
                <a:ext cx="380355" cy="496928"/>
                <a:chOff x="509" y="2136"/>
                <a:chExt cx="447" cy="584"/>
              </a:xfrm>
              <a:solidFill>
                <a:schemeClr val="bg1"/>
              </a:solidFill>
            </p:grpSpPr>
            <p:sp>
              <p:nvSpPr>
                <p:cNvPr id="42" name="Freeform 5"/>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3" name="Freeform 6"/>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4" name="Freeform 7"/>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5" name="Freeform 8"/>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6" name="Freeform 9"/>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7" name="Freeform 10"/>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8" name="Freeform 11"/>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49" name="Freeform 12"/>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grpSp>
      <p:grpSp>
        <p:nvGrpSpPr>
          <p:cNvPr id="82" name="Group 81"/>
          <p:cNvGrpSpPr/>
          <p:nvPr/>
        </p:nvGrpSpPr>
        <p:grpSpPr>
          <a:xfrm>
            <a:off x="6217390" y="1702698"/>
            <a:ext cx="3917974" cy="1657995"/>
            <a:chOff x="6498755" y="5239116"/>
            <a:chExt cx="3841500" cy="1625633"/>
          </a:xfrm>
        </p:grpSpPr>
        <p:sp>
          <p:nvSpPr>
            <p:cNvPr id="52" name="Rectangle 51"/>
            <p:cNvSpPr/>
            <p:nvPr/>
          </p:nvSpPr>
          <p:spPr bwMode="auto">
            <a:xfrm>
              <a:off x="6498755" y="523911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ea typeface="Segoe UI" pitchFamily="34" charset="0"/>
                  <a:cs typeface="Segoe UI" pitchFamily="34" charset="0"/>
                </a:rPr>
                <a:t>Platform</a:t>
              </a:r>
              <a:br>
                <a:rPr lang="en-US" sz="1224" dirty="0">
                  <a:gradFill>
                    <a:gsLst>
                      <a:gs pos="0">
                        <a:srgbClr val="FFFFFF"/>
                      </a:gs>
                      <a:gs pos="100000">
                        <a:srgbClr val="FFFFFF"/>
                      </a:gs>
                    </a:gsLst>
                    <a:lin ang="5400000" scaled="0"/>
                  </a:gradFill>
                  <a:latin typeface="Segoe UI"/>
                  <a:ea typeface="Segoe UI" pitchFamily="34" charset="0"/>
                  <a:cs typeface="Segoe UI" pitchFamily="34" charset="0"/>
                </a:rPr>
              </a:br>
              <a:r>
                <a:rPr lang="en-US" sz="1224" dirty="0">
                  <a:gradFill>
                    <a:gsLst>
                      <a:gs pos="0">
                        <a:srgbClr val="FFFFFF"/>
                      </a:gs>
                      <a:gs pos="100000">
                        <a:srgbClr val="FFFFFF"/>
                      </a:gs>
                    </a:gsLst>
                    <a:lin ang="5400000" scaled="0"/>
                  </a:gradFill>
                  <a:latin typeface="Segoe UI"/>
                  <a:ea typeface="Segoe UI" pitchFamily="34" charset="0"/>
                  <a:cs typeface="Segoe UI" pitchFamily="34" charset="0"/>
                </a:rPr>
                <a:t>as a service</a:t>
              </a:r>
            </a:p>
          </p:txBody>
        </p:sp>
        <p:sp>
          <p:nvSpPr>
            <p:cNvPr id="53" name="Rectangle 52"/>
            <p:cNvSpPr/>
            <p:nvPr/>
          </p:nvSpPr>
          <p:spPr bwMode="auto">
            <a:xfrm>
              <a:off x="6498756" y="6037276"/>
              <a:ext cx="3841499" cy="827473"/>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39343" tIns="373041"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Azure SQL Database</a:t>
              </a:r>
            </a:p>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Databases</a:t>
              </a:r>
            </a:p>
          </p:txBody>
        </p:sp>
        <p:sp>
          <p:nvSpPr>
            <p:cNvPr id="64" name="Rectangle 63"/>
            <p:cNvSpPr/>
            <p:nvPr/>
          </p:nvSpPr>
          <p:spPr bwMode="auto">
            <a:xfrm>
              <a:off x="7621808" y="5239116"/>
              <a:ext cx="1115247" cy="789195"/>
            </a:xfrm>
            <a:prstGeom prst="rect">
              <a:avLst/>
            </a:prstGeom>
            <a:solidFill>
              <a:srgbClr val="0078D7"/>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149217" rIns="93260"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ea typeface="Segoe UI" pitchFamily="34" charset="0"/>
                  <a:cs typeface="Segoe UI" pitchFamily="34" charset="0"/>
                </a:rPr>
                <a:t>Software</a:t>
              </a:r>
              <a:br>
                <a:rPr lang="en-US" sz="1224" dirty="0">
                  <a:gradFill>
                    <a:gsLst>
                      <a:gs pos="0">
                        <a:srgbClr val="FFFFFF"/>
                      </a:gs>
                      <a:gs pos="100000">
                        <a:srgbClr val="FFFFFF"/>
                      </a:gs>
                    </a:gsLst>
                    <a:lin ang="5400000" scaled="0"/>
                  </a:gradFill>
                  <a:latin typeface="Segoe UI"/>
                  <a:ea typeface="Segoe UI" pitchFamily="34" charset="0"/>
                  <a:cs typeface="Segoe UI" pitchFamily="34" charset="0"/>
                </a:rPr>
              </a:br>
              <a:r>
                <a:rPr lang="en-US" sz="1224" dirty="0">
                  <a:gradFill>
                    <a:gsLst>
                      <a:gs pos="0">
                        <a:srgbClr val="FFFFFF"/>
                      </a:gs>
                      <a:gs pos="100000">
                        <a:srgbClr val="FFFFFF"/>
                      </a:gs>
                    </a:gsLst>
                    <a:lin ang="5400000" scaled="0"/>
                  </a:gradFill>
                  <a:latin typeface="Segoe UI"/>
                  <a:ea typeface="Segoe UI" pitchFamily="34" charset="0"/>
                  <a:cs typeface="Segoe UI" pitchFamily="34" charset="0"/>
                </a:rPr>
                <a:t>as a service</a:t>
              </a:r>
            </a:p>
          </p:txBody>
        </p:sp>
        <p:pic>
          <p:nvPicPr>
            <p:cNvPr id="78" name="Picture 77"/>
            <p:cNvPicPr>
              <a:picLocks noChangeAspect="1"/>
            </p:cNvPicPr>
            <p:nvPr/>
          </p:nvPicPr>
          <p:blipFill>
            <a:blip r:embed="rId3"/>
            <a:stretch>
              <a:fillRect/>
            </a:stretch>
          </p:blipFill>
          <p:spPr>
            <a:xfrm>
              <a:off x="6672906" y="6207810"/>
              <a:ext cx="553120" cy="578967"/>
            </a:xfrm>
            <a:prstGeom prst="rect">
              <a:avLst/>
            </a:prstGeom>
          </p:spPr>
        </p:pic>
      </p:grpSp>
      <p:grpSp>
        <p:nvGrpSpPr>
          <p:cNvPr id="7" name="Group 6"/>
          <p:cNvGrpSpPr/>
          <p:nvPr/>
        </p:nvGrpSpPr>
        <p:grpSpPr>
          <a:xfrm>
            <a:off x="3710967" y="3566503"/>
            <a:ext cx="3917974" cy="1657995"/>
            <a:chOff x="3637669" y="3496889"/>
            <a:chExt cx="3841500" cy="1625633"/>
          </a:xfrm>
        </p:grpSpPr>
        <p:sp>
          <p:nvSpPr>
            <p:cNvPr id="20" name="Rectangle 19"/>
            <p:cNvSpPr/>
            <p:nvPr/>
          </p:nvSpPr>
          <p:spPr bwMode="auto">
            <a:xfrm>
              <a:off x="3637669" y="3496889"/>
              <a:ext cx="1115247" cy="789195"/>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224" dirty="0">
                  <a:gradFill>
                    <a:gsLst>
                      <a:gs pos="0">
                        <a:srgbClr val="FFFFFF"/>
                      </a:gs>
                      <a:gs pos="100000">
                        <a:srgbClr val="FFFFFF"/>
                      </a:gs>
                    </a:gsLst>
                    <a:lin ang="5400000" scaled="0"/>
                  </a:gradFill>
                  <a:latin typeface="Segoe UI"/>
                  <a:ea typeface="Segoe UI" pitchFamily="34" charset="0"/>
                  <a:cs typeface="Segoe UI" pitchFamily="34" charset="0"/>
                </a:rPr>
                <a:t>Virtual</a:t>
              </a:r>
            </a:p>
          </p:txBody>
        </p:sp>
        <p:sp>
          <p:nvSpPr>
            <p:cNvPr id="21" name="Rectangle 20"/>
            <p:cNvSpPr/>
            <p:nvPr/>
          </p:nvSpPr>
          <p:spPr bwMode="auto">
            <a:xfrm>
              <a:off x="3637670" y="4295049"/>
              <a:ext cx="3841499" cy="827473"/>
            </a:xfrm>
            <a:prstGeom prst="rect">
              <a:avLst/>
            </a:prstGeom>
            <a:solidFill>
              <a:schemeClr val="tx2"/>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3" tIns="373041"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SQL Server Private Cloud</a:t>
              </a:r>
            </a:p>
            <a:p>
              <a:pPr defTabSz="951028" fontAlgn="base">
                <a:lnSpc>
                  <a:spcPct val="90000"/>
                </a:lnSpc>
                <a:spcBef>
                  <a:spcPct val="0"/>
                </a:spcBef>
                <a:spcAft>
                  <a:spcPct val="0"/>
                </a:spcAft>
              </a:pPr>
              <a:r>
                <a:rPr lang="en-US" sz="1326" dirty="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rPr>
                <a:t>Virtualized Machines + Appliances</a:t>
              </a:r>
            </a:p>
          </p:txBody>
        </p:sp>
        <p:grpSp>
          <p:nvGrpSpPr>
            <p:cNvPr id="50" name="Group 49"/>
            <p:cNvGrpSpPr/>
            <p:nvPr/>
          </p:nvGrpSpPr>
          <p:grpSpPr>
            <a:xfrm>
              <a:off x="3772909" y="4506517"/>
              <a:ext cx="643400" cy="496929"/>
              <a:chOff x="4990919" y="3579752"/>
              <a:chExt cx="643400" cy="496929"/>
            </a:xfrm>
          </p:grpSpPr>
          <p:sp>
            <p:nvSpPr>
              <p:cNvPr id="51" name="Freeform 16"/>
              <p:cNvSpPr>
                <a:spLocks noEditPoints="1"/>
              </p:cNvSpPr>
              <p:nvPr/>
            </p:nvSpPr>
            <p:spPr bwMode="auto">
              <a:xfrm>
                <a:off x="4990919" y="3579752"/>
                <a:ext cx="240229" cy="496929"/>
              </a:xfrm>
              <a:custGeom>
                <a:avLst/>
                <a:gdLst>
                  <a:gd name="T0" fmla="*/ 119 w 120"/>
                  <a:gd name="T1" fmla="*/ 244 h 244"/>
                  <a:gd name="T2" fmla="*/ 1 w 120"/>
                  <a:gd name="T3" fmla="*/ 244 h 244"/>
                  <a:gd name="T4" fmla="*/ 1 w 120"/>
                  <a:gd name="T5" fmla="*/ 242 h 244"/>
                  <a:gd name="T6" fmla="*/ 0 w 120"/>
                  <a:gd name="T7" fmla="*/ 13 h 244"/>
                  <a:gd name="T8" fmla="*/ 14 w 120"/>
                  <a:gd name="T9" fmla="*/ 0 h 244"/>
                  <a:gd name="T10" fmla="*/ 106 w 120"/>
                  <a:gd name="T11" fmla="*/ 0 h 244"/>
                  <a:gd name="T12" fmla="*/ 119 w 120"/>
                  <a:gd name="T13" fmla="*/ 8 h 244"/>
                  <a:gd name="T14" fmla="*/ 120 w 120"/>
                  <a:gd name="T15" fmla="*/ 13 h 244"/>
                  <a:gd name="T16" fmla="*/ 120 w 120"/>
                  <a:gd name="T17" fmla="*/ 242 h 244"/>
                  <a:gd name="T18" fmla="*/ 119 w 120"/>
                  <a:gd name="T19" fmla="*/ 244 h 244"/>
                  <a:gd name="T20" fmla="*/ 18 w 120"/>
                  <a:gd name="T21" fmla="*/ 48 h 244"/>
                  <a:gd name="T22" fmla="*/ 102 w 120"/>
                  <a:gd name="T23" fmla="*/ 48 h 244"/>
                  <a:gd name="T24" fmla="*/ 102 w 120"/>
                  <a:gd name="T25" fmla="*/ 36 h 244"/>
                  <a:gd name="T26" fmla="*/ 18 w 120"/>
                  <a:gd name="T27" fmla="*/ 36 h 244"/>
                  <a:gd name="T28" fmla="*/ 18 w 120"/>
                  <a:gd name="T29" fmla="*/ 48 h 244"/>
                  <a:gd name="T30" fmla="*/ 102 w 120"/>
                  <a:gd name="T31" fmla="*/ 185 h 244"/>
                  <a:gd name="T32" fmla="*/ 18 w 120"/>
                  <a:gd name="T33" fmla="*/ 185 h 244"/>
                  <a:gd name="T34" fmla="*/ 18 w 120"/>
                  <a:gd name="T35" fmla="*/ 197 h 244"/>
                  <a:gd name="T36" fmla="*/ 102 w 120"/>
                  <a:gd name="T37" fmla="*/ 197 h 244"/>
                  <a:gd name="T38" fmla="*/ 102 w 120"/>
                  <a:gd name="T39" fmla="*/ 185 h 244"/>
                  <a:gd name="T40" fmla="*/ 18 w 120"/>
                  <a:gd name="T41" fmla="*/ 209 h 244"/>
                  <a:gd name="T42" fmla="*/ 18 w 120"/>
                  <a:gd name="T43" fmla="*/ 220 h 244"/>
                  <a:gd name="T44" fmla="*/ 102 w 120"/>
                  <a:gd name="T45" fmla="*/ 220 h 244"/>
                  <a:gd name="T46" fmla="*/ 102 w 120"/>
                  <a:gd name="T47" fmla="*/ 209 h 244"/>
                  <a:gd name="T48" fmla="*/ 18 w 120"/>
                  <a:gd name="T49" fmla="*/ 20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0" h="244">
                    <a:moveTo>
                      <a:pt x="119" y="244"/>
                    </a:moveTo>
                    <a:cubicBezTo>
                      <a:pt x="80" y="244"/>
                      <a:pt x="40" y="244"/>
                      <a:pt x="1" y="244"/>
                    </a:cubicBezTo>
                    <a:cubicBezTo>
                      <a:pt x="1" y="243"/>
                      <a:pt x="1" y="242"/>
                      <a:pt x="1" y="242"/>
                    </a:cubicBezTo>
                    <a:cubicBezTo>
                      <a:pt x="1" y="165"/>
                      <a:pt x="1" y="89"/>
                      <a:pt x="0" y="13"/>
                    </a:cubicBezTo>
                    <a:cubicBezTo>
                      <a:pt x="0" y="5"/>
                      <a:pt x="5" y="0"/>
                      <a:pt x="14" y="0"/>
                    </a:cubicBezTo>
                    <a:cubicBezTo>
                      <a:pt x="45" y="0"/>
                      <a:pt x="75" y="0"/>
                      <a:pt x="106" y="0"/>
                    </a:cubicBezTo>
                    <a:cubicBezTo>
                      <a:pt x="113" y="0"/>
                      <a:pt x="118" y="3"/>
                      <a:pt x="119" y="8"/>
                    </a:cubicBezTo>
                    <a:cubicBezTo>
                      <a:pt x="119" y="10"/>
                      <a:pt x="120" y="11"/>
                      <a:pt x="120" y="13"/>
                    </a:cubicBezTo>
                    <a:cubicBezTo>
                      <a:pt x="120" y="89"/>
                      <a:pt x="120" y="165"/>
                      <a:pt x="120" y="242"/>
                    </a:cubicBezTo>
                    <a:cubicBezTo>
                      <a:pt x="120" y="243"/>
                      <a:pt x="119" y="243"/>
                      <a:pt x="119" y="244"/>
                    </a:cubicBezTo>
                    <a:close/>
                    <a:moveTo>
                      <a:pt x="18" y="48"/>
                    </a:moveTo>
                    <a:cubicBezTo>
                      <a:pt x="46" y="48"/>
                      <a:pt x="74" y="48"/>
                      <a:pt x="102" y="48"/>
                    </a:cubicBezTo>
                    <a:cubicBezTo>
                      <a:pt x="102" y="44"/>
                      <a:pt x="102" y="40"/>
                      <a:pt x="102" y="36"/>
                    </a:cubicBezTo>
                    <a:cubicBezTo>
                      <a:pt x="74" y="36"/>
                      <a:pt x="46" y="36"/>
                      <a:pt x="18" y="36"/>
                    </a:cubicBezTo>
                    <a:cubicBezTo>
                      <a:pt x="18" y="40"/>
                      <a:pt x="18" y="44"/>
                      <a:pt x="18" y="48"/>
                    </a:cubicBezTo>
                    <a:close/>
                    <a:moveTo>
                      <a:pt x="102" y="185"/>
                    </a:moveTo>
                    <a:cubicBezTo>
                      <a:pt x="74" y="185"/>
                      <a:pt x="46" y="185"/>
                      <a:pt x="18" y="185"/>
                    </a:cubicBezTo>
                    <a:cubicBezTo>
                      <a:pt x="18" y="189"/>
                      <a:pt x="18" y="193"/>
                      <a:pt x="18" y="197"/>
                    </a:cubicBezTo>
                    <a:cubicBezTo>
                      <a:pt x="46" y="197"/>
                      <a:pt x="74" y="197"/>
                      <a:pt x="102" y="197"/>
                    </a:cubicBezTo>
                    <a:cubicBezTo>
                      <a:pt x="102" y="193"/>
                      <a:pt x="102" y="189"/>
                      <a:pt x="102" y="185"/>
                    </a:cubicBezTo>
                    <a:close/>
                    <a:moveTo>
                      <a:pt x="18" y="209"/>
                    </a:moveTo>
                    <a:cubicBezTo>
                      <a:pt x="18" y="213"/>
                      <a:pt x="18" y="217"/>
                      <a:pt x="18" y="220"/>
                    </a:cubicBezTo>
                    <a:cubicBezTo>
                      <a:pt x="46" y="220"/>
                      <a:pt x="74" y="220"/>
                      <a:pt x="102" y="220"/>
                    </a:cubicBezTo>
                    <a:cubicBezTo>
                      <a:pt x="102" y="216"/>
                      <a:pt x="102" y="213"/>
                      <a:pt x="102" y="209"/>
                    </a:cubicBezTo>
                    <a:cubicBezTo>
                      <a:pt x="74" y="209"/>
                      <a:pt x="46" y="209"/>
                      <a:pt x="18" y="209"/>
                    </a:cubicBezTo>
                    <a:close/>
                  </a:path>
                </a:pathLst>
              </a:custGeom>
              <a:solidFill>
                <a:schemeClr val="bg1"/>
              </a:solidFill>
              <a:ln>
                <a:noFill/>
              </a:ln>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nvGrpSpPr>
              <p:cNvPr id="54" name="Group 4"/>
              <p:cNvGrpSpPr>
                <a:grpSpLocks noChangeAspect="1"/>
              </p:cNvGrpSpPr>
              <p:nvPr/>
            </p:nvGrpSpPr>
            <p:grpSpPr bwMode="auto">
              <a:xfrm>
                <a:off x="5253964" y="3579752"/>
                <a:ext cx="380355" cy="496928"/>
                <a:chOff x="509" y="2136"/>
                <a:chExt cx="447" cy="584"/>
              </a:xfrm>
              <a:solidFill>
                <a:schemeClr val="bg1"/>
              </a:solidFill>
            </p:grpSpPr>
            <p:sp>
              <p:nvSpPr>
                <p:cNvPr id="55" name="Freeform 5"/>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6" name="Freeform 6"/>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7" name="Freeform 7"/>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8" name="Freeform 8"/>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59" name="Freeform 9"/>
                <p:cNvSpPr>
                  <a:spLocks noEditPoints="1"/>
                </p:cNvSpPr>
                <p:nvPr/>
              </p:nvSpPr>
              <p:spPr bwMode="auto">
                <a:xfrm>
                  <a:off x="509" y="2136"/>
                  <a:ext cx="289" cy="584"/>
                </a:xfrm>
                <a:custGeom>
                  <a:avLst/>
                  <a:gdLst>
                    <a:gd name="T0" fmla="*/ 82 w 120"/>
                    <a:gd name="T1" fmla="*/ 235 h 244"/>
                    <a:gd name="T2" fmla="*/ 78 w 120"/>
                    <a:gd name="T3" fmla="*/ 221 h 244"/>
                    <a:gd name="T4" fmla="*/ 18 w 120"/>
                    <a:gd name="T5" fmla="*/ 221 h 244"/>
                    <a:gd name="T6" fmla="*/ 18 w 120"/>
                    <a:gd name="T7" fmla="*/ 210 h 244"/>
                    <a:gd name="T8" fmla="*/ 19 w 120"/>
                    <a:gd name="T9" fmla="*/ 209 h 244"/>
                    <a:gd name="T10" fmla="*/ 22 w 120"/>
                    <a:gd name="T11" fmla="*/ 208 h 244"/>
                    <a:gd name="T12" fmla="*/ 75 w 120"/>
                    <a:gd name="T13" fmla="*/ 208 h 244"/>
                    <a:gd name="T14" fmla="*/ 78 w 120"/>
                    <a:gd name="T15" fmla="*/ 208 h 244"/>
                    <a:gd name="T16" fmla="*/ 78 w 120"/>
                    <a:gd name="T17" fmla="*/ 197 h 244"/>
                    <a:gd name="T18" fmla="*/ 75 w 120"/>
                    <a:gd name="T19" fmla="*/ 197 h 244"/>
                    <a:gd name="T20" fmla="*/ 22 w 120"/>
                    <a:gd name="T21" fmla="*/ 197 h 244"/>
                    <a:gd name="T22" fmla="*/ 18 w 120"/>
                    <a:gd name="T23" fmla="*/ 193 h 244"/>
                    <a:gd name="T24" fmla="*/ 18 w 120"/>
                    <a:gd name="T25" fmla="*/ 187 h 244"/>
                    <a:gd name="T26" fmla="*/ 21 w 120"/>
                    <a:gd name="T27" fmla="*/ 185 h 244"/>
                    <a:gd name="T28" fmla="*/ 75 w 120"/>
                    <a:gd name="T29" fmla="*/ 185 h 244"/>
                    <a:gd name="T30" fmla="*/ 78 w 120"/>
                    <a:gd name="T31" fmla="*/ 185 h 244"/>
                    <a:gd name="T32" fmla="*/ 78 w 120"/>
                    <a:gd name="T33" fmla="*/ 182 h 244"/>
                    <a:gd name="T34" fmla="*/ 78 w 120"/>
                    <a:gd name="T35" fmla="*/ 117 h 244"/>
                    <a:gd name="T36" fmla="*/ 91 w 120"/>
                    <a:gd name="T37" fmla="*/ 95 h 244"/>
                    <a:gd name="T38" fmla="*/ 116 w 120"/>
                    <a:gd name="T39" fmla="*/ 86 h 244"/>
                    <a:gd name="T40" fmla="*/ 120 w 120"/>
                    <a:gd name="T41" fmla="*/ 86 h 244"/>
                    <a:gd name="T42" fmla="*/ 120 w 120"/>
                    <a:gd name="T43" fmla="*/ 83 h 244"/>
                    <a:gd name="T44" fmla="*/ 120 w 120"/>
                    <a:gd name="T45" fmla="*/ 13 h 244"/>
                    <a:gd name="T46" fmla="*/ 109 w 120"/>
                    <a:gd name="T47" fmla="*/ 0 h 244"/>
                    <a:gd name="T48" fmla="*/ 109 w 120"/>
                    <a:gd name="T49" fmla="*/ 0 h 244"/>
                    <a:gd name="T50" fmla="*/ 11 w 120"/>
                    <a:gd name="T51" fmla="*/ 0 h 244"/>
                    <a:gd name="T52" fmla="*/ 3 w 120"/>
                    <a:gd name="T53" fmla="*/ 5 h 244"/>
                    <a:gd name="T54" fmla="*/ 0 w 120"/>
                    <a:gd name="T55" fmla="*/ 12 h 244"/>
                    <a:gd name="T56" fmla="*/ 0 w 120"/>
                    <a:gd name="T57" fmla="*/ 244 h 244"/>
                    <a:gd name="T58" fmla="*/ 91 w 120"/>
                    <a:gd name="T59" fmla="*/ 244 h 244"/>
                    <a:gd name="T60" fmla="*/ 82 w 120"/>
                    <a:gd name="T61" fmla="*/ 235 h 244"/>
                    <a:gd name="T62" fmla="*/ 18 w 120"/>
                    <a:gd name="T63" fmla="*/ 37 h 244"/>
                    <a:gd name="T64" fmla="*/ 19 w 120"/>
                    <a:gd name="T65" fmla="*/ 36 h 244"/>
                    <a:gd name="T66" fmla="*/ 21 w 120"/>
                    <a:gd name="T67" fmla="*/ 35 h 244"/>
                    <a:gd name="T68" fmla="*/ 99 w 120"/>
                    <a:gd name="T69" fmla="*/ 35 h 244"/>
                    <a:gd name="T70" fmla="*/ 102 w 120"/>
                    <a:gd name="T71" fmla="*/ 35 h 244"/>
                    <a:gd name="T72" fmla="*/ 102 w 120"/>
                    <a:gd name="T73" fmla="*/ 48 h 244"/>
                    <a:gd name="T74" fmla="*/ 18 w 120"/>
                    <a:gd name="T75" fmla="*/ 48 h 244"/>
                    <a:gd name="T76" fmla="*/ 18 w 120"/>
                    <a:gd name="T77" fmla="*/ 37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244">
                      <a:moveTo>
                        <a:pt x="82" y="235"/>
                      </a:moveTo>
                      <a:cubicBezTo>
                        <a:pt x="79" y="231"/>
                        <a:pt x="78" y="226"/>
                        <a:pt x="78" y="221"/>
                      </a:cubicBezTo>
                      <a:cubicBezTo>
                        <a:pt x="58" y="221"/>
                        <a:pt x="38" y="221"/>
                        <a:pt x="18" y="221"/>
                      </a:cubicBezTo>
                      <a:cubicBezTo>
                        <a:pt x="18" y="217"/>
                        <a:pt x="18" y="213"/>
                        <a:pt x="18" y="210"/>
                      </a:cubicBezTo>
                      <a:cubicBezTo>
                        <a:pt x="18" y="209"/>
                        <a:pt x="19" y="209"/>
                        <a:pt x="19" y="209"/>
                      </a:cubicBezTo>
                      <a:cubicBezTo>
                        <a:pt x="20" y="208"/>
                        <a:pt x="21" y="208"/>
                        <a:pt x="22" y="208"/>
                      </a:cubicBezTo>
                      <a:cubicBezTo>
                        <a:pt x="39" y="208"/>
                        <a:pt x="57" y="208"/>
                        <a:pt x="75" y="208"/>
                      </a:cubicBezTo>
                      <a:cubicBezTo>
                        <a:pt x="76" y="208"/>
                        <a:pt x="77" y="208"/>
                        <a:pt x="78" y="208"/>
                      </a:cubicBezTo>
                      <a:cubicBezTo>
                        <a:pt x="78" y="205"/>
                        <a:pt x="78" y="201"/>
                        <a:pt x="78" y="197"/>
                      </a:cubicBezTo>
                      <a:cubicBezTo>
                        <a:pt x="77" y="197"/>
                        <a:pt x="76" y="197"/>
                        <a:pt x="75" y="197"/>
                      </a:cubicBezTo>
                      <a:cubicBezTo>
                        <a:pt x="57" y="197"/>
                        <a:pt x="39" y="197"/>
                        <a:pt x="22" y="197"/>
                      </a:cubicBezTo>
                      <a:cubicBezTo>
                        <a:pt x="18" y="197"/>
                        <a:pt x="18" y="197"/>
                        <a:pt x="18" y="193"/>
                      </a:cubicBezTo>
                      <a:cubicBezTo>
                        <a:pt x="18" y="191"/>
                        <a:pt x="18" y="189"/>
                        <a:pt x="18" y="187"/>
                      </a:cubicBezTo>
                      <a:cubicBezTo>
                        <a:pt x="18" y="185"/>
                        <a:pt x="19" y="185"/>
                        <a:pt x="21" y="185"/>
                      </a:cubicBezTo>
                      <a:cubicBezTo>
                        <a:pt x="39" y="185"/>
                        <a:pt x="57" y="185"/>
                        <a:pt x="75" y="185"/>
                      </a:cubicBezTo>
                      <a:cubicBezTo>
                        <a:pt x="76" y="185"/>
                        <a:pt x="77" y="185"/>
                        <a:pt x="78" y="185"/>
                      </a:cubicBezTo>
                      <a:cubicBezTo>
                        <a:pt x="78" y="183"/>
                        <a:pt x="78" y="183"/>
                        <a:pt x="78" y="182"/>
                      </a:cubicBezTo>
                      <a:cubicBezTo>
                        <a:pt x="78" y="160"/>
                        <a:pt x="78" y="139"/>
                        <a:pt x="78" y="117"/>
                      </a:cubicBezTo>
                      <a:cubicBezTo>
                        <a:pt x="78" y="107"/>
                        <a:pt x="82" y="100"/>
                        <a:pt x="91" y="95"/>
                      </a:cubicBezTo>
                      <a:cubicBezTo>
                        <a:pt x="99" y="90"/>
                        <a:pt x="108" y="88"/>
                        <a:pt x="116" y="86"/>
                      </a:cubicBezTo>
                      <a:cubicBezTo>
                        <a:pt x="117" y="86"/>
                        <a:pt x="118" y="86"/>
                        <a:pt x="120" y="86"/>
                      </a:cubicBezTo>
                      <a:cubicBezTo>
                        <a:pt x="120" y="85"/>
                        <a:pt x="120" y="84"/>
                        <a:pt x="120" y="83"/>
                      </a:cubicBezTo>
                      <a:cubicBezTo>
                        <a:pt x="120" y="60"/>
                        <a:pt x="120" y="36"/>
                        <a:pt x="120" y="13"/>
                      </a:cubicBezTo>
                      <a:cubicBezTo>
                        <a:pt x="120" y="6"/>
                        <a:pt x="115" y="1"/>
                        <a:pt x="109" y="0"/>
                      </a:cubicBezTo>
                      <a:cubicBezTo>
                        <a:pt x="109" y="0"/>
                        <a:pt x="109" y="0"/>
                        <a:pt x="109" y="0"/>
                      </a:cubicBezTo>
                      <a:cubicBezTo>
                        <a:pt x="76" y="0"/>
                        <a:pt x="44" y="0"/>
                        <a:pt x="11" y="0"/>
                      </a:cubicBezTo>
                      <a:cubicBezTo>
                        <a:pt x="8" y="1"/>
                        <a:pt x="5" y="2"/>
                        <a:pt x="3" y="5"/>
                      </a:cubicBezTo>
                      <a:cubicBezTo>
                        <a:pt x="2" y="7"/>
                        <a:pt x="1" y="9"/>
                        <a:pt x="0" y="12"/>
                      </a:cubicBezTo>
                      <a:cubicBezTo>
                        <a:pt x="0" y="89"/>
                        <a:pt x="0" y="167"/>
                        <a:pt x="0" y="244"/>
                      </a:cubicBezTo>
                      <a:cubicBezTo>
                        <a:pt x="30" y="244"/>
                        <a:pt x="60" y="244"/>
                        <a:pt x="91" y="244"/>
                      </a:cubicBezTo>
                      <a:cubicBezTo>
                        <a:pt x="88" y="241"/>
                        <a:pt x="84" y="238"/>
                        <a:pt x="82" y="235"/>
                      </a:cubicBezTo>
                      <a:close/>
                      <a:moveTo>
                        <a:pt x="18" y="37"/>
                      </a:moveTo>
                      <a:cubicBezTo>
                        <a:pt x="18" y="36"/>
                        <a:pt x="19" y="36"/>
                        <a:pt x="19" y="36"/>
                      </a:cubicBezTo>
                      <a:cubicBezTo>
                        <a:pt x="20" y="35"/>
                        <a:pt x="21" y="35"/>
                        <a:pt x="21" y="35"/>
                      </a:cubicBezTo>
                      <a:cubicBezTo>
                        <a:pt x="47" y="35"/>
                        <a:pt x="73" y="35"/>
                        <a:pt x="99" y="35"/>
                      </a:cubicBezTo>
                      <a:cubicBezTo>
                        <a:pt x="100" y="35"/>
                        <a:pt x="101" y="35"/>
                        <a:pt x="102" y="35"/>
                      </a:cubicBezTo>
                      <a:cubicBezTo>
                        <a:pt x="102" y="40"/>
                        <a:pt x="102" y="43"/>
                        <a:pt x="102" y="48"/>
                      </a:cubicBezTo>
                      <a:cubicBezTo>
                        <a:pt x="74" y="48"/>
                        <a:pt x="46" y="48"/>
                        <a:pt x="18" y="48"/>
                      </a:cubicBezTo>
                      <a:cubicBezTo>
                        <a:pt x="18" y="44"/>
                        <a:pt x="18" y="40"/>
                        <a:pt x="18" y="3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0" name="Freeform 10"/>
                <p:cNvSpPr>
                  <a:spLocks/>
                </p:cNvSpPr>
                <p:nvPr/>
              </p:nvSpPr>
              <p:spPr bwMode="auto">
                <a:xfrm>
                  <a:off x="831" y="2550"/>
                  <a:ext cx="24" cy="34"/>
                </a:xfrm>
                <a:custGeom>
                  <a:avLst/>
                  <a:gdLst>
                    <a:gd name="T0" fmla="*/ 5 w 10"/>
                    <a:gd name="T1" fmla="*/ 14 h 14"/>
                    <a:gd name="T2" fmla="*/ 8 w 10"/>
                    <a:gd name="T3" fmla="*/ 13 h 14"/>
                    <a:gd name="T4" fmla="*/ 9 w 10"/>
                    <a:gd name="T5" fmla="*/ 11 h 14"/>
                    <a:gd name="T6" fmla="*/ 10 w 10"/>
                    <a:gd name="T7" fmla="*/ 7 h 14"/>
                    <a:gd name="T8" fmla="*/ 9 w 10"/>
                    <a:gd name="T9" fmla="*/ 2 h 14"/>
                    <a:gd name="T10" fmla="*/ 5 w 10"/>
                    <a:gd name="T11" fmla="*/ 0 h 14"/>
                    <a:gd name="T12" fmla="*/ 2 w 10"/>
                    <a:gd name="T13" fmla="*/ 2 h 14"/>
                    <a:gd name="T14" fmla="*/ 0 w 10"/>
                    <a:gd name="T15" fmla="*/ 7 h 14"/>
                    <a:gd name="T16" fmla="*/ 1 w 10"/>
                    <a:gd name="T17" fmla="*/ 12 h 14"/>
                    <a:gd name="T18" fmla="*/ 5 w 10"/>
                    <a:gd name="T19"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4">
                      <a:moveTo>
                        <a:pt x="5" y="14"/>
                      </a:moveTo>
                      <a:cubicBezTo>
                        <a:pt x="6" y="14"/>
                        <a:pt x="7" y="14"/>
                        <a:pt x="8" y="13"/>
                      </a:cubicBezTo>
                      <a:cubicBezTo>
                        <a:pt x="8" y="13"/>
                        <a:pt x="9" y="12"/>
                        <a:pt x="9" y="11"/>
                      </a:cubicBezTo>
                      <a:cubicBezTo>
                        <a:pt x="10" y="10"/>
                        <a:pt x="10" y="9"/>
                        <a:pt x="10" y="7"/>
                      </a:cubicBezTo>
                      <a:cubicBezTo>
                        <a:pt x="10" y="5"/>
                        <a:pt x="10" y="3"/>
                        <a:pt x="9" y="2"/>
                      </a:cubicBezTo>
                      <a:cubicBezTo>
                        <a:pt x="8" y="1"/>
                        <a:pt x="7" y="0"/>
                        <a:pt x="5" y="0"/>
                      </a:cubicBezTo>
                      <a:cubicBezTo>
                        <a:pt x="4" y="0"/>
                        <a:pt x="2" y="1"/>
                        <a:pt x="2" y="2"/>
                      </a:cubicBezTo>
                      <a:cubicBezTo>
                        <a:pt x="1" y="3"/>
                        <a:pt x="0" y="5"/>
                        <a:pt x="0" y="7"/>
                      </a:cubicBezTo>
                      <a:cubicBezTo>
                        <a:pt x="0" y="9"/>
                        <a:pt x="1" y="11"/>
                        <a:pt x="1" y="12"/>
                      </a:cubicBezTo>
                      <a:cubicBezTo>
                        <a:pt x="2" y="14"/>
                        <a:pt x="4" y="14"/>
                        <a:pt x="5" y="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1" name="Freeform 11"/>
                <p:cNvSpPr>
                  <a:spLocks noEditPoints="1"/>
                </p:cNvSpPr>
                <p:nvPr/>
              </p:nvSpPr>
              <p:spPr bwMode="auto">
                <a:xfrm>
                  <a:off x="726" y="2440"/>
                  <a:ext cx="230" cy="280"/>
                </a:xfrm>
                <a:custGeom>
                  <a:avLst/>
                  <a:gdLst>
                    <a:gd name="T0" fmla="*/ 0 w 96"/>
                    <a:gd name="T1" fmla="*/ 0 h 117"/>
                    <a:gd name="T2" fmla="*/ 0 w 96"/>
                    <a:gd name="T3" fmla="*/ 3 h 117"/>
                    <a:gd name="T4" fmla="*/ 0 w 96"/>
                    <a:gd name="T5" fmla="*/ 93 h 117"/>
                    <a:gd name="T6" fmla="*/ 7 w 96"/>
                    <a:gd name="T7" fmla="*/ 107 h 117"/>
                    <a:gd name="T8" fmla="*/ 31 w 96"/>
                    <a:gd name="T9" fmla="*/ 116 h 117"/>
                    <a:gd name="T10" fmla="*/ 41 w 96"/>
                    <a:gd name="T11" fmla="*/ 117 h 117"/>
                    <a:gd name="T12" fmla="*/ 54 w 96"/>
                    <a:gd name="T13" fmla="*/ 117 h 117"/>
                    <a:gd name="T14" fmla="*/ 65 w 96"/>
                    <a:gd name="T15" fmla="*/ 116 h 117"/>
                    <a:gd name="T16" fmla="*/ 85 w 96"/>
                    <a:gd name="T17" fmla="*/ 109 h 117"/>
                    <a:gd name="T18" fmla="*/ 96 w 96"/>
                    <a:gd name="T19" fmla="*/ 97 h 117"/>
                    <a:gd name="T20" fmla="*/ 96 w 96"/>
                    <a:gd name="T21" fmla="*/ 0 h 117"/>
                    <a:gd name="T22" fmla="*/ 48 w 96"/>
                    <a:gd name="T23" fmla="*/ 11 h 117"/>
                    <a:gd name="T24" fmla="*/ 0 w 96"/>
                    <a:gd name="T25" fmla="*/ 0 h 117"/>
                    <a:gd name="T26" fmla="*/ 67 w 96"/>
                    <a:gd name="T27" fmla="*/ 40 h 117"/>
                    <a:gd name="T28" fmla="*/ 75 w 96"/>
                    <a:gd name="T29" fmla="*/ 40 h 117"/>
                    <a:gd name="T30" fmla="*/ 75 w 96"/>
                    <a:gd name="T31" fmla="*/ 60 h 117"/>
                    <a:gd name="T32" fmla="*/ 84 w 96"/>
                    <a:gd name="T33" fmla="*/ 60 h 117"/>
                    <a:gd name="T34" fmla="*/ 84 w 96"/>
                    <a:gd name="T35" fmla="*/ 67 h 117"/>
                    <a:gd name="T36" fmla="*/ 67 w 96"/>
                    <a:gd name="T37" fmla="*/ 67 h 117"/>
                    <a:gd name="T38" fmla="*/ 67 w 96"/>
                    <a:gd name="T39" fmla="*/ 40 h 117"/>
                    <a:gd name="T40" fmla="*/ 32 w 96"/>
                    <a:gd name="T41" fmla="*/ 63 h 117"/>
                    <a:gd name="T42" fmla="*/ 28 w 96"/>
                    <a:gd name="T43" fmla="*/ 66 h 117"/>
                    <a:gd name="T44" fmla="*/ 22 w 96"/>
                    <a:gd name="T45" fmla="*/ 67 h 117"/>
                    <a:gd name="T46" fmla="*/ 14 w 96"/>
                    <a:gd name="T47" fmla="*/ 66 h 117"/>
                    <a:gd name="T48" fmla="*/ 14 w 96"/>
                    <a:gd name="T49" fmla="*/ 58 h 117"/>
                    <a:gd name="T50" fmla="*/ 18 w 96"/>
                    <a:gd name="T51" fmla="*/ 60 h 117"/>
                    <a:gd name="T52" fmla="*/ 22 w 96"/>
                    <a:gd name="T53" fmla="*/ 61 h 117"/>
                    <a:gd name="T54" fmla="*/ 24 w 96"/>
                    <a:gd name="T55" fmla="*/ 61 h 117"/>
                    <a:gd name="T56" fmla="*/ 25 w 96"/>
                    <a:gd name="T57" fmla="*/ 59 h 117"/>
                    <a:gd name="T58" fmla="*/ 24 w 96"/>
                    <a:gd name="T59" fmla="*/ 58 h 117"/>
                    <a:gd name="T60" fmla="*/ 23 w 96"/>
                    <a:gd name="T61" fmla="*/ 57 h 117"/>
                    <a:gd name="T62" fmla="*/ 20 w 96"/>
                    <a:gd name="T63" fmla="*/ 56 h 117"/>
                    <a:gd name="T64" fmla="*/ 14 w 96"/>
                    <a:gd name="T65" fmla="*/ 48 h 117"/>
                    <a:gd name="T66" fmla="*/ 17 w 96"/>
                    <a:gd name="T67" fmla="*/ 41 h 117"/>
                    <a:gd name="T68" fmla="*/ 25 w 96"/>
                    <a:gd name="T69" fmla="*/ 39 h 117"/>
                    <a:gd name="T70" fmla="*/ 27 w 96"/>
                    <a:gd name="T71" fmla="*/ 39 h 117"/>
                    <a:gd name="T72" fmla="*/ 30 w 96"/>
                    <a:gd name="T73" fmla="*/ 39 h 117"/>
                    <a:gd name="T74" fmla="*/ 32 w 96"/>
                    <a:gd name="T75" fmla="*/ 40 h 117"/>
                    <a:gd name="T76" fmla="*/ 32 w 96"/>
                    <a:gd name="T77" fmla="*/ 47 h 117"/>
                    <a:gd name="T78" fmla="*/ 26 w 96"/>
                    <a:gd name="T79" fmla="*/ 45 h 117"/>
                    <a:gd name="T80" fmla="*/ 23 w 96"/>
                    <a:gd name="T81" fmla="*/ 46 h 117"/>
                    <a:gd name="T82" fmla="*/ 23 w 96"/>
                    <a:gd name="T83" fmla="*/ 47 h 117"/>
                    <a:gd name="T84" fmla="*/ 23 w 96"/>
                    <a:gd name="T85" fmla="*/ 48 h 117"/>
                    <a:gd name="T86" fmla="*/ 26 w 96"/>
                    <a:gd name="T87" fmla="*/ 50 h 117"/>
                    <a:gd name="T88" fmla="*/ 32 w 96"/>
                    <a:gd name="T89" fmla="*/ 54 h 117"/>
                    <a:gd name="T90" fmla="*/ 34 w 96"/>
                    <a:gd name="T91" fmla="*/ 58 h 117"/>
                    <a:gd name="T92" fmla="*/ 32 w 96"/>
                    <a:gd name="T93" fmla="*/ 63 h 117"/>
                    <a:gd name="T94" fmla="*/ 56 w 96"/>
                    <a:gd name="T95" fmla="*/ 41 h 117"/>
                    <a:gd name="T96" fmla="*/ 61 w 96"/>
                    <a:gd name="T97" fmla="*/ 46 h 117"/>
                    <a:gd name="T98" fmla="*/ 63 w 96"/>
                    <a:gd name="T99" fmla="*/ 53 h 117"/>
                    <a:gd name="T100" fmla="*/ 61 w 96"/>
                    <a:gd name="T101" fmla="*/ 61 h 117"/>
                    <a:gd name="T102" fmla="*/ 55 w 96"/>
                    <a:gd name="T103" fmla="*/ 66 h 117"/>
                    <a:gd name="T104" fmla="*/ 64 w 96"/>
                    <a:gd name="T105" fmla="*/ 74 h 117"/>
                    <a:gd name="T106" fmla="*/ 54 w 96"/>
                    <a:gd name="T107" fmla="*/ 74 h 117"/>
                    <a:gd name="T108" fmla="*/ 48 w 96"/>
                    <a:gd name="T109" fmla="*/ 67 h 117"/>
                    <a:gd name="T110" fmla="*/ 42 w 96"/>
                    <a:gd name="T111" fmla="*/ 65 h 117"/>
                    <a:gd name="T112" fmla="*/ 37 w 96"/>
                    <a:gd name="T113" fmla="*/ 60 h 117"/>
                    <a:gd name="T114" fmla="*/ 35 w 96"/>
                    <a:gd name="T115" fmla="*/ 53 h 117"/>
                    <a:gd name="T116" fmla="*/ 37 w 96"/>
                    <a:gd name="T117" fmla="*/ 46 h 117"/>
                    <a:gd name="T118" fmla="*/ 42 w 96"/>
                    <a:gd name="T119" fmla="*/ 41 h 117"/>
                    <a:gd name="T120" fmla="*/ 49 w 96"/>
                    <a:gd name="T121" fmla="*/ 39 h 117"/>
                    <a:gd name="T122" fmla="*/ 56 w 96"/>
                    <a:gd name="T123" fmla="*/ 4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6" h="117">
                      <a:moveTo>
                        <a:pt x="0" y="0"/>
                      </a:moveTo>
                      <a:cubicBezTo>
                        <a:pt x="0" y="1"/>
                        <a:pt x="0" y="2"/>
                        <a:pt x="0" y="3"/>
                      </a:cubicBezTo>
                      <a:cubicBezTo>
                        <a:pt x="0" y="33"/>
                        <a:pt x="0" y="63"/>
                        <a:pt x="0" y="93"/>
                      </a:cubicBezTo>
                      <a:cubicBezTo>
                        <a:pt x="0" y="99"/>
                        <a:pt x="2" y="103"/>
                        <a:pt x="7" y="107"/>
                      </a:cubicBezTo>
                      <a:cubicBezTo>
                        <a:pt x="14" y="112"/>
                        <a:pt x="22" y="114"/>
                        <a:pt x="31" y="116"/>
                      </a:cubicBezTo>
                      <a:cubicBezTo>
                        <a:pt x="34" y="117"/>
                        <a:pt x="38" y="117"/>
                        <a:pt x="41" y="117"/>
                      </a:cubicBezTo>
                      <a:cubicBezTo>
                        <a:pt x="46" y="117"/>
                        <a:pt x="50" y="117"/>
                        <a:pt x="54" y="117"/>
                      </a:cubicBezTo>
                      <a:cubicBezTo>
                        <a:pt x="58" y="117"/>
                        <a:pt x="61" y="117"/>
                        <a:pt x="65" y="116"/>
                      </a:cubicBezTo>
                      <a:cubicBezTo>
                        <a:pt x="72" y="115"/>
                        <a:pt x="79" y="113"/>
                        <a:pt x="85" y="109"/>
                      </a:cubicBezTo>
                      <a:cubicBezTo>
                        <a:pt x="90" y="106"/>
                        <a:pt x="94" y="103"/>
                        <a:pt x="96" y="97"/>
                      </a:cubicBezTo>
                      <a:cubicBezTo>
                        <a:pt x="96" y="64"/>
                        <a:pt x="96" y="32"/>
                        <a:pt x="96" y="0"/>
                      </a:cubicBezTo>
                      <a:cubicBezTo>
                        <a:pt x="81" y="9"/>
                        <a:pt x="65" y="11"/>
                        <a:pt x="48" y="11"/>
                      </a:cubicBezTo>
                      <a:cubicBezTo>
                        <a:pt x="31" y="11"/>
                        <a:pt x="15" y="9"/>
                        <a:pt x="0" y="0"/>
                      </a:cubicBezTo>
                      <a:close/>
                      <a:moveTo>
                        <a:pt x="67" y="40"/>
                      </a:moveTo>
                      <a:cubicBezTo>
                        <a:pt x="75" y="40"/>
                        <a:pt x="75" y="40"/>
                        <a:pt x="75" y="40"/>
                      </a:cubicBezTo>
                      <a:cubicBezTo>
                        <a:pt x="75" y="60"/>
                        <a:pt x="75" y="60"/>
                        <a:pt x="75" y="60"/>
                      </a:cubicBezTo>
                      <a:cubicBezTo>
                        <a:pt x="84" y="60"/>
                        <a:pt x="84" y="60"/>
                        <a:pt x="84" y="60"/>
                      </a:cubicBezTo>
                      <a:cubicBezTo>
                        <a:pt x="84" y="67"/>
                        <a:pt x="84" y="67"/>
                        <a:pt x="84" y="67"/>
                      </a:cubicBezTo>
                      <a:cubicBezTo>
                        <a:pt x="67" y="67"/>
                        <a:pt x="67" y="67"/>
                        <a:pt x="67" y="67"/>
                      </a:cubicBezTo>
                      <a:lnTo>
                        <a:pt x="67" y="40"/>
                      </a:lnTo>
                      <a:close/>
                      <a:moveTo>
                        <a:pt x="32" y="63"/>
                      </a:moveTo>
                      <a:cubicBezTo>
                        <a:pt x="31" y="64"/>
                        <a:pt x="30" y="65"/>
                        <a:pt x="28" y="66"/>
                      </a:cubicBezTo>
                      <a:cubicBezTo>
                        <a:pt x="26" y="67"/>
                        <a:pt x="24" y="67"/>
                        <a:pt x="22" y="67"/>
                      </a:cubicBezTo>
                      <a:cubicBezTo>
                        <a:pt x="19" y="67"/>
                        <a:pt x="16" y="67"/>
                        <a:pt x="14" y="66"/>
                      </a:cubicBezTo>
                      <a:cubicBezTo>
                        <a:pt x="14" y="58"/>
                        <a:pt x="14" y="58"/>
                        <a:pt x="14" y="58"/>
                      </a:cubicBezTo>
                      <a:cubicBezTo>
                        <a:pt x="15" y="59"/>
                        <a:pt x="17" y="60"/>
                        <a:pt x="18" y="60"/>
                      </a:cubicBezTo>
                      <a:cubicBezTo>
                        <a:pt x="19" y="61"/>
                        <a:pt x="21" y="61"/>
                        <a:pt x="22" y="61"/>
                      </a:cubicBezTo>
                      <a:cubicBezTo>
                        <a:pt x="23" y="61"/>
                        <a:pt x="23" y="61"/>
                        <a:pt x="24" y="61"/>
                      </a:cubicBezTo>
                      <a:cubicBezTo>
                        <a:pt x="24" y="60"/>
                        <a:pt x="25" y="60"/>
                        <a:pt x="25" y="59"/>
                      </a:cubicBezTo>
                      <a:cubicBezTo>
                        <a:pt x="25" y="59"/>
                        <a:pt x="24" y="58"/>
                        <a:pt x="24" y="58"/>
                      </a:cubicBezTo>
                      <a:cubicBezTo>
                        <a:pt x="24" y="58"/>
                        <a:pt x="24" y="57"/>
                        <a:pt x="23" y="57"/>
                      </a:cubicBezTo>
                      <a:cubicBezTo>
                        <a:pt x="23" y="57"/>
                        <a:pt x="22" y="56"/>
                        <a:pt x="20" y="56"/>
                      </a:cubicBezTo>
                      <a:cubicBezTo>
                        <a:pt x="16" y="54"/>
                        <a:pt x="14" y="51"/>
                        <a:pt x="14" y="48"/>
                      </a:cubicBezTo>
                      <a:cubicBezTo>
                        <a:pt x="14" y="45"/>
                        <a:pt x="15" y="43"/>
                        <a:pt x="17" y="41"/>
                      </a:cubicBezTo>
                      <a:cubicBezTo>
                        <a:pt x="19" y="40"/>
                        <a:pt x="21" y="39"/>
                        <a:pt x="25" y="39"/>
                      </a:cubicBezTo>
                      <a:cubicBezTo>
                        <a:pt x="26" y="39"/>
                        <a:pt x="27" y="39"/>
                        <a:pt x="27" y="39"/>
                      </a:cubicBezTo>
                      <a:cubicBezTo>
                        <a:pt x="28" y="39"/>
                        <a:pt x="29" y="39"/>
                        <a:pt x="30" y="39"/>
                      </a:cubicBezTo>
                      <a:cubicBezTo>
                        <a:pt x="30" y="40"/>
                        <a:pt x="31" y="40"/>
                        <a:pt x="32" y="40"/>
                      </a:cubicBezTo>
                      <a:cubicBezTo>
                        <a:pt x="32" y="47"/>
                        <a:pt x="32" y="47"/>
                        <a:pt x="32" y="47"/>
                      </a:cubicBezTo>
                      <a:cubicBezTo>
                        <a:pt x="30" y="46"/>
                        <a:pt x="28" y="45"/>
                        <a:pt x="26" y="45"/>
                      </a:cubicBezTo>
                      <a:cubicBezTo>
                        <a:pt x="25" y="45"/>
                        <a:pt x="24" y="45"/>
                        <a:pt x="23" y="46"/>
                      </a:cubicBezTo>
                      <a:cubicBezTo>
                        <a:pt x="23" y="46"/>
                        <a:pt x="23" y="46"/>
                        <a:pt x="23" y="47"/>
                      </a:cubicBezTo>
                      <a:cubicBezTo>
                        <a:pt x="23" y="48"/>
                        <a:pt x="23" y="48"/>
                        <a:pt x="23" y="48"/>
                      </a:cubicBezTo>
                      <a:cubicBezTo>
                        <a:pt x="24" y="49"/>
                        <a:pt x="25" y="49"/>
                        <a:pt x="26" y="50"/>
                      </a:cubicBezTo>
                      <a:cubicBezTo>
                        <a:pt x="29" y="51"/>
                        <a:pt x="31" y="52"/>
                        <a:pt x="32" y="54"/>
                      </a:cubicBezTo>
                      <a:cubicBezTo>
                        <a:pt x="33" y="55"/>
                        <a:pt x="34" y="57"/>
                        <a:pt x="34" y="58"/>
                      </a:cubicBezTo>
                      <a:cubicBezTo>
                        <a:pt x="34" y="60"/>
                        <a:pt x="33" y="62"/>
                        <a:pt x="32" y="63"/>
                      </a:cubicBezTo>
                      <a:close/>
                      <a:moveTo>
                        <a:pt x="56" y="41"/>
                      </a:moveTo>
                      <a:cubicBezTo>
                        <a:pt x="58" y="42"/>
                        <a:pt x="60" y="44"/>
                        <a:pt x="61" y="46"/>
                      </a:cubicBezTo>
                      <a:cubicBezTo>
                        <a:pt x="62" y="48"/>
                        <a:pt x="63" y="50"/>
                        <a:pt x="63" y="53"/>
                      </a:cubicBezTo>
                      <a:cubicBezTo>
                        <a:pt x="63" y="56"/>
                        <a:pt x="62" y="59"/>
                        <a:pt x="61" y="61"/>
                      </a:cubicBezTo>
                      <a:cubicBezTo>
                        <a:pt x="59" y="63"/>
                        <a:pt x="58" y="65"/>
                        <a:pt x="55" y="66"/>
                      </a:cubicBezTo>
                      <a:cubicBezTo>
                        <a:pt x="64" y="74"/>
                        <a:pt x="64" y="74"/>
                        <a:pt x="64" y="74"/>
                      </a:cubicBezTo>
                      <a:cubicBezTo>
                        <a:pt x="54" y="74"/>
                        <a:pt x="54" y="74"/>
                        <a:pt x="54" y="74"/>
                      </a:cubicBezTo>
                      <a:cubicBezTo>
                        <a:pt x="48" y="67"/>
                        <a:pt x="48" y="67"/>
                        <a:pt x="48" y="67"/>
                      </a:cubicBezTo>
                      <a:cubicBezTo>
                        <a:pt x="46" y="67"/>
                        <a:pt x="43" y="66"/>
                        <a:pt x="42" y="65"/>
                      </a:cubicBezTo>
                      <a:cubicBezTo>
                        <a:pt x="40" y="64"/>
                        <a:pt x="38" y="62"/>
                        <a:pt x="37" y="60"/>
                      </a:cubicBezTo>
                      <a:cubicBezTo>
                        <a:pt x="36" y="58"/>
                        <a:pt x="35" y="56"/>
                        <a:pt x="35" y="53"/>
                      </a:cubicBezTo>
                      <a:cubicBezTo>
                        <a:pt x="35" y="51"/>
                        <a:pt x="36" y="48"/>
                        <a:pt x="37" y="46"/>
                      </a:cubicBezTo>
                      <a:cubicBezTo>
                        <a:pt x="38" y="44"/>
                        <a:pt x="40" y="42"/>
                        <a:pt x="42" y="41"/>
                      </a:cubicBezTo>
                      <a:cubicBezTo>
                        <a:pt x="44" y="40"/>
                        <a:pt x="47" y="39"/>
                        <a:pt x="49" y="39"/>
                      </a:cubicBezTo>
                      <a:cubicBezTo>
                        <a:pt x="52" y="39"/>
                        <a:pt x="54" y="40"/>
                        <a:pt x="56" y="4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sp>
              <p:nvSpPr>
                <p:cNvPr id="62" name="Freeform 12"/>
                <p:cNvSpPr>
                  <a:spLocks/>
                </p:cNvSpPr>
                <p:nvPr/>
              </p:nvSpPr>
              <p:spPr bwMode="auto">
                <a:xfrm>
                  <a:off x="723" y="2366"/>
                  <a:ext cx="233" cy="86"/>
                </a:xfrm>
                <a:custGeom>
                  <a:avLst/>
                  <a:gdLst>
                    <a:gd name="T0" fmla="*/ 88 w 97"/>
                    <a:gd name="T1" fmla="*/ 8 h 36"/>
                    <a:gd name="T2" fmla="*/ 81 w 97"/>
                    <a:gd name="T3" fmla="*/ 6 h 36"/>
                    <a:gd name="T4" fmla="*/ 23 w 97"/>
                    <a:gd name="T5" fmla="*/ 4 h 36"/>
                    <a:gd name="T6" fmla="*/ 6 w 97"/>
                    <a:gd name="T7" fmla="*/ 11 h 36"/>
                    <a:gd name="T8" fmla="*/ 6 w 97"/>
                    <a:gd name="T9" fmla="*/ 25 h 36"/>
                    <a:gd name="T10" fmla="*/ 27 w 97"/>
                    <a:gd name="T11" fmla="*/ 33 h 36"/>
                    <a:gd name="T12" fmla="*/ 64 w 97"/>
                    <a:gd name="T13" fmla="*/ 34 h 36"/>
                    <a:gd name="T14" fmla="*/ 87 w 97"/>
                    <a:gd name="T15" fmla="*/ 28 h 36"/>
                    <a:gd name="T16" fmla="*/ 97 w 97"/>
                    <a:gd name="T17" fmla="*/ 18 h 36"/>
                    <a:gd name="T18" fmla="*/ 97 w 97"/>
                    <a:gd name="T19" fmla="*/ 17 h 36"/>
                    <a:gd name="T20" fmla="*/ 88 w 97"/>
                    <a:gd name="T21" fmla="*/ 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7" h="36">
                      <a:moveTo>
                        <a:pt x="88" y="8"/>
                      </a:moveTo>
                      <a:cubicBezTo>
                        <a:pt x="86" y="7"/>
                        <a:pt x="83" y="6"/>
                        <a:pt x="81" y="6"/>
                      </a:cubicBezTo>
                      <a:cubicBezTo>
                        <a:pt x="62" y="0"/>
                        <a:pt x="42" y="0"/>
                        <a:pt x="23" y="4"/>
                      </a:cubicBezTo>
                      <a:cubicBezTo>
                        <a:pt x="17" y="5"/>
                        <a:pt x="11" y="7"/>
                        <a:pt x="6" y="11"/>
                      </a:cubicBezTo>
                      <a:cubicBezTo>
                        <a:pt x="0" y="16"/>
                        <a:pt x="0" y="21"/>
                        <a:pt x="6" y="25"/>
                      </a:cubicBezTo>
                      <a:cubicBezTo>
                        <a:pt x="12" y="30"/>
                        <a:pt x="20" y="32"/>
                        <a:pt x="27" y="33"/>
                      </a:cubicBezTo>
                      <a:cubicBezTo>
                        <a:pt x="40" y="35"/>
                        <a:pt x="52" y="36"/>
                        <a:pt x="64" y="34"/>
                      </a:cubicBezTo>
                      <a:cubicBezTo>
                        <a:pt x="72" y="33"/>
                        <a:pt x="80" y="31"/>
                        <a:pt x="87" y="28"/>
                      </a:cubicBezTo>
                      <a:cubicBezTo>
                        <a:pt x="92" y="26"/>
                        <a:pt x="95" y="23"/>
                        <a:pt x="97" y="18"/>
                      </a:cubicBezTo>
                      <a:cubicBezTo>
                        <a:pt x="97" y="18"/>
                        <a:pt x="97" y="18"/>
                        <a:pt x="97" y="17"/>
                      </a:cubicBezTo>
                      <a:cubicBezTo>
                        <a:pt x="95" y="13"/>
                        <a:pt x="92" y="10"/>
                        <a:pt x="88"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a:solidFill>
                      <a:srgbClr val="494949"/>
                    </a:solidFill>
                    <a:latin typeface="Segoe UI"/>
                  </a:endParaRPr>
                </a:p>
              </p:txBody>
            </p:sp>
          </p:grpSp>
        </p:grpSp>
      </p:grpSp>
      <p:sp>
        <p:nvSpPr>
          <p:cNvPr id="63" name="Left Brace 62"/>
          <p:cNvSpPr/>
          <p:nvPr/>
        </p:nvSpPr>
        <p:spPr>
          <a:xfrm rot="5400000" flipV="1">
            <a:off x="6024478" y="-2217242"/>
            <a:ext cx="450434" cy="7585886"/>
          </a:xfrm>
          <a:prstGeom prst="leftBrace">
            <a:avLst>
              <a:gd name="adj1" fmla="val 3791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dirty="0">
              <a:solidFill>
                <a:srgbClr val="494949"/>
              </a:solidFill>
              <a:latin typeface="Segoe UI"/>
            </a:endParaRPr>
          </a:p>
        </p:txBody>
      </p:sp>
      <p:sp>
        <p:nvSpPr>
          <p:cNvPr id="65" name="TextBox 64"/>
          <p:cNvSpPr txBox="1"/>
          <p:nvPr/>
        </p:nvSpPr>
        <p:spPr>
          <a:xfrm>
            <a:off x="5029112" y="1113083"/>
            <a:ext cx="2376555" cy="318286"/>
          </a:xfrm>
          <a:prstGeom prst="rect">
            <a:avLst/>
          </a:prstGeom>
          <a:noFill/>
        </p:spPr>
        <p:txBody>
          <a:bodyPr wrap="square" rtlCol="0">
            <a:spAutoFit/>
          </a:bodyPr>
          <a:lstStyle/>
          <a:p>
            <a:pPr algn="ctr" defTabSz="932597"/>
            <a:r>
              <a:rPr lang="en-US" sz="1428" dirty="0">
                <a:solidFill>
                  <a:srgbClr val="0072C6"/>
                </a:solidFill>
                <a:latin typeface="Segoe UI"/>
              </a:rPr>
              <a:t>Hybrid Cloud</a:t>
            </a:r>
          </a:p>
        </p:txBody>
      </p:sp>
      <p:sp>
        <p:nvSpPr>
          <p:cNvPr id="66" name="TextBox 65"/>
          <p:cNvSpPr txBox="1"/>
          <p:nvPr/>
        </p:nvSpPr>
        <p:spPr>
          <a:xfrm>
            <a:off x="1988718" y="1220175"/>
            <a:ext cx="1907179" cy="318286"/>
          </a:xfrm>
          <a:prstGeom prst="rect">
            <a:avLst/>
          </a:prstGeom>
          <a:noFill/>
        </p:spPr>
        <p:txBody>
          <a:bodyPr wrap="square" rtlCol="0">
            <a:spAutoFit/>
          </a:bodyPr>
          <a:lstStyle/>
          <a:p>
            <a:pPr algn="ctr" defTabSz="932597"/>
            <a:r>
              <a:rPr lang="en-US" sz="1428" dirty="0">
                <a:solidFill>
                  <a:srgbClr val="494949"/>
                </a:solidFill>
                <a:latin typeface="Segoe UI"/>
              </a:rPr>
              <a:t>On premises</a:t>
            </a:r>
          </a:p>
        </p:txBody>
      </p:sp>
      <p:sp>
        <p:nvSpPr>
          <p:cNvPr id="67" name="TextBox 66"/>
          <p:cNvSpPr txBox="1"/>
          <p:nvPr/>
        </p:nvSpPr>
        <p:spPr>
          <a:xfrm>
            <a:off x="1108764" y="1538980"/>
            <a:ext cx="1259856" cy="542399"/>
          </a:xfrm>
          <a:prstGeom prst="rect">
            <a:avLst/>
          </a:prstGeom>
          <a:noFill/>
        </p:spPr>
        <p:txBody>
          <a:bodyPr wrap="square" rtlCol="0">
            <a:spAutoFit/>
          </a:bodyPr>
          <a:lstStyle/>
          <a:p>
            <a:pPr algn="ctr" defTabSz="932597"/>
            <a:r>
              <a:rPr lang="en-US" sz="1428" dirty="0">
                <a:solidFill>
                  <a:srgbClr val="494949"/>
                </a:solidFill>
                <a:latin typeface="Segoe UI"/>
              </a:rPr>
              <a:t>Shared</a:t>
            </a:r>
            <a:br>
              <a:rPr lang="en-US" sz="1428" dirty="0">
                <a:solidFill>
                  <a:srgbClr val="494949"/>
                </a:solidFill>
                <a:latin typeface="Segoe UI"/>
              </a:rPr>
            </a:br>
            <a:r>
              <a:rPr lang="en-US" sz="1428" dirty="0">
                <a:solidFill>
                  <a:srgbClr val="494949"/>
                </a:solidFill>
                <a:latin typeface="Segoe UI"/>
              </a:rPr>
              <a:t>Lower cost</a:t>
            </a:r>
          </a:p>
        </p:txBody>
      </p:sp>
      <p:sp>
        <p:nvSpPr>
          <p:cNvPr id="68" name="TextBox 67"/>
          <p:cNvSpPr txBox="1"/>
          <p:nvPr/>
        </p:nvSpPr>
        <p:spPr>
          <a:xfrm>
            <a:off x="1108764" y="5818467"/>
            <a:ext cx="1259856" cy="542399"/>
          </a:xfrm>
          <a:prstGeom prst="rect">
            <a:avLst/>
          </a:prstGeom>
          <a:noFill/>
        </p:spPr>
        <p:txBody>
          <a:bodyPr wrap="square" rtlCol="0">
            <a:spAutoFit/>
          </a:bodyPr>
          <a:lstStyle/>
          <a:p>
            <a:pPr algn="ctr" defTabSz="932597"/>
            <a:r>
              <a:rPr lang="en-US" sz="1428" dirty="0">
                <a:solidFill>
                  <a:srgbClr val="494949"/>
                </a:solidFill>
                <a:latin typeface="Segoe UI"/>
              </a:rPr>
              <a:t>Dedicated Higher cost</a:t>
            </a:r>
          </a:p>
        </p:txBody>
      </p:sp>
      <p:sp>
        <p:nvSpPr>
          <p:cNvPr id="69" name="TextBox 68"/>
          <p:cNvSpPr txBox="1"/>
          <p:nvPr/>
        </p:nvSpPr>
        <p:spPr>
          <a:xfrm>
            <a:off x="2105983" y="6299004"/>
            <a:ext cx="2243530" cy="318286"/>
          </a:xfrm>
          <a:prstGeom prst="rect">
            <a:avLst/>
          </a:prstGeom>
          <a:noFill/>
        </p:spPr>
        <p:txBody>
          <a:bodyPr wrap="square" rtlCol="0">
            <a:spAutoFit/>
          </a:bodyPr>
          <a:lstStyle/>
          <a:p>
            <a:pPr algn="ctr" defTabSz="932597"/>
            <a:r>
              <a:rPr lang="en-US" sz="1428" dirty="0">
                <a:solidFill>
                  <a:srgbClr val="494949"/>
                </a:solidFill>
                <a:latin typeface="Segoe UI"/>
              </a:rPr>
              <a:t>Higher administration</a:t>
            </a:r>
          </a:p>
        </p:txBody>
      </p:sp>
      <p:sp>
        <p:nvSpPr>
          <p:cNvPr id="70" name="TextBox 69"/>
          <p:cNvSpPr txBox="1"/>
          <p:nvPr/>
        </p:nvSpPr>
        <p:spPr>
          <a:xfrm>
            <a:off x="7943892" y="6299004"/>
            <a:ext cx="2191473" cy="318286"/>
          </a:xfrm>
          <a:prstGeom prst="rect">
            <a:avLst/>
          </a:prstGeom>
          <a:noFill/>
        </p:spPr>
        <p:txBody>
          <a:bodyPr wrap="square" rtlCol="0">
            <a:spAutoFit/>
          </a:bodyPr>
          <a:lstStyle/>
          <a:p>
            <a:pPr algn="r" defTabSz="932597"/>
            <a:r>
              <a:rPr lang="en-US" sz="1428" dirty="0">
                <a:solidFill>
                  <a:srgbClr val="494949"/>
                </a:solidFill>
                <a:latin typeface="Segoe UI"/>
              </a:rPr>
              <a:t>Lower administration</a:t>
            </a:r>
          </a:p>
        </p:txBody>
      </p:sp>
      <p:sp>
        <p:nvSpPr>
          <p:cNvPr id="71" name="TextBox 70"/>
          <p:cNvSpPr txBox="1"/>
          <p:nvPr/>
        </p:nvSpPr>
        <p:spPr>
          <a:xfrm>
            <a:off x="8431891" y="1199717"/>
            <a:ext cx="1703474" cy="318286"/>
          </a:xfrm>
          <a:prstGeom prst="rect">
            <a:avLst/>
          </a:prstGeom>
          <a:noFill/>
        </p:spPr>
        <p:txBody>
          <a:bodyPr wrap="square" rtlCol="0">
            <a:spAutoFit/>
          </a:bodyPr>
          <a:lstStyle/>
          <a:p>
            <a:pPr algn="r" defTabSz="932597"/>
            <a:r>
              <a:rPr lang="en-US" sz="1428" dirty="0">
                <a:solidFill>
                  <a:srgbClr val="494949"/>
                </a:solidFill>
                <a:latin typeface="Segoe UI"/>
              </a:rPr>
              <a:t>Off premises</a:t>
            </a:r>
          </a:p>
        </p:txBody>
      </p:sp>
      <p:cxnSp>
        <p:nvCxnSpPr>
          <p:cNvPr id="9" name="Straight Connector 8"/>
          <p:cNvCxnSpPr/>
          <p:nvPr/>
        </p:nvCxnSpPr>
        <p:spPr>
          <a:xfrm>
            <a:off x="2375205" y="1538211"/>
            <a:ext cx="0" cy="4749390"/>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2366585" y="6277611"/>
            <a:ext cx="7779624" cy="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50413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9564" cy="917575"/>
          </a:xfrm>
        </p:spPr>
        <p:txBody>
          <a:bodyPr lIns="91440" rIns="91440"/>
          <a:lstStyle/>
          <a:p>
            <a:r>
              <a:rPr lang="en-US" sz="4800" dirty="0"/>
              <a:t>Resource consumption analysis</a:t>
            </a:r>
          </a:p>
        </p:txBody>
      </p:sp>
      <p:sp>
        <p:nvSpPr>
          <p:cNvPr id="3" name="Content Placeholder 2"/>
          <p:cNvSpPr>
            <a:spLocks noGrp="1"/>
          </p:cNvSpPr>
          <p:nvPr>
            <p:ph sz="half" idx="4294967295"/>
          </p:nvPr>
        </p:nvSpPr>
        <p:spPr>
          <a:xfrm>
            <a:off x="427037" y="1363662"/>
            <a:ext cx="5284752" cy="4437962"/>
          </a:xfrm>
        </p:spPr>
        <p:txBody>
          <a:bodyPr>
            <a:noAutofit/>
          </a:bodyPr>
          <a:lstStyle/>
          <a:p>
            <a:r>
              <a:rPr lang="en-US" sz="2800" dirty="0"/>
              <a:t>Resource consumption distribution shows what percentage of active period database was consuming resources within the boundaries of different performance levels</a:t>
            </a:r>
          </a:p>
          <a:p>
            <a:r>
              <a:rPr lang="en-US" sz="2800" dirty="0"/>
              <a:t>This chart is an example of resource consumption for a single database</a:t>
            </a:r>
          </a:p>
        </p:txBody>
      </p:sp>
      <p:pic>
        <p:nvPicPr>
          <p:cNvPr id="16" name="Content Placeholder 15"/>
          <p:cNvPicPr>
            <a:picLocks noGrp="1" noChangeAspect="1"/>
          </p:cNvPicPr>
          <p:nvPr>
            <p:ph sz="half" idx="4294967295"/>
          </p:nvPr>
        </p:nvPicPr>
        <p:blipFill>
          <a:blip r:embed="rId2"/>
          <a:stretch>
            <a:fillRect/>
          </a:stretch>
        </p:blipFill>
        <p:spPr>
          <a:xfrm>
            <a:off x="7407556" y="2132359"/>
            <a:ext cx="4038043" cy="3898800"/>
          </a:xfrm>
          <a:prstGeom prst="rect">
            <a:avLst/>
          </a:prstGeom>
        </p:spPr>
      </p:pic>
    </p:spTree>
    <p:extLst>
      <p:ext uri="{BB962C8B-B14F-4D97-AF65-F5344CB8AC3E}">
        <p14:creationId xmlns:p14="http://schemas.microsoft.com/office/powerpoint/2010/main" val="3275931687"/>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5512" cy="914400"/>
          </a:xfrm>
        </p:spPr>
        <p:txBody>
          <a:bodyPr lIns="91440" rIns="91440"/>
          <a:lstStyle/>
          <a:p>
            <a:r>
              <a:rPr lang="en-US" sz="4800" dirty="0"/>
              <a:t>What is SQL Database</a:t>
            </a:r>
          </a:p>
        </p:txBody>
      </p:sp>
      <p:sp>
        <p:nvSpPr>
          <p:cNvPr id="6" name="Rectangle 5"/>
          <p:cNvSpPr/>
          <p:nvPr/>
        </p:nvSpPr>
        <p:spPr bwMode="auto">
          <a:xfrm>
            <a:off x="473294" y="2562321"/>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Elastic scale and performance</a:t>
            </a:r>
          </a:p>
        </p:txBody>
      </p:sp>
      <p:sp>
        <p:nvSpPr>
          <p:cNvPr id="7" name="Rectangle 6"/>
          <p:cNvSpPr/>
          <p:nvPr/>
        </p:nvSpPr>
        <p:spPr bwMode="auto">
          <a:xfrm>
            <a:off x="3608207" y="2562321"/>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Business continuity and                    data protection</a:t>
            </a:r>
          </a:p>
        </p:txBody>
      </p:sp>
      <p:sp>
        <p:nvSpPr>
          <p:cNvPr id="8" name="Rectangle 7"/>
          <p:cNvSpPr/>
          <p:nvPr/>
        </p:nvSpPr>
        <p:spPr bwMode="auto">
          <a:xfrm>
            <a:off x="6743120" y="2562321"/>
            <a:ext cx="2970498" cy="84801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2040" dirty="0">
                <a:gradFill>
                  <a:gsLst>
                    <a:gs pos="0">
                      <a:srgbClr val="FFFFFF"/>
                    </a:gs>
                    <a:gs pos="100000">
                      <a:srgbClr val="FFFFFF"/>
                    </a:gs>
                  </a:gsLst>
                  <a:lin ang="5400000" scaled="0"/>
                </a:gradFill>
                <a:latin typeface="Segoe UI Light" panose="020B0502040204020203" pitchFamily="34" charset="0"/>
                <a:ea typeface="Segoe UI" pitchFamily="34" charset="0"/>
                <a:cs typeface="Segoe UI Light" panose="020B0502040204020203" pitchFamily="34" charset="0"/>
              </a:rPr>
              <a:t>Familiar and                       self-managed</a:t>
            </a:r>
          </a:p>
        </p:txBody>
      </p:sp>
      <p:sp>
        <p:nvSpPr>
          <p:cNvPr id="9" name="TextBox 8"/>
          <p:cNvSpPr txBox="1"/>
          <p:nvPr/>
        </p:nvSpPr>
        <p:spPr>
          <a:xfrm>
            <a:off x="473294" y="3543265"/>
            <a:ext cx="2970498" cy="1452889"/>
          </a:xfrm>
          <a:prstGeom prst="rect">
            <a:avLst/>
          </a:prstGeom>
          <a:solidFill>
            <a:schemeClr val="bg1">
              <a:lumMod val="95000"/>
            </a:schemeClr>
          </a:solidFill>
          <a:ln>
            <a:noFill/>
          </a:ln>
        </p:spPr>
        <p:txBody>
          <a:bodyPr wrap="square" lIns="186521" tIns="149217" rIns="186521" bIns="149217" rtlCol="0">
            <a:noAutofit/>
          </a:bodyPr>
          <a:lstStyle/>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Predictable performance levels</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Programmatic scale-out</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Dashboard views of database metrics</a:t>
            </a:r>
          </a:p>
        </p:txBody>
      </p:sp>
      <p:sp>
        <p:nvSpPr>
          <p:cNvPr id="10" name="TextBox 9"/>
          <p:cNvSpPr txBox="1"/>
          <p:nvPr/>
        </p:nvSpPr>
        <p:spPr>
          <a:xfrm>
            <a:off x="3612071" y="3543264"/>
            <a:ext cx="2970498" cy="1452889"/>
          </a:xfrm>
          <a:prstGeom prst="rect">
            <a:avLst/>
          </a:prstGeom>
          <a:solidFill>
            <a:schemeClr val="bg1">
              <a:lumMod val="95000"/>
            </a:schemeClr>
          </a:solidFill>
          <a:ln>
            <a:noFill/>
          </a:ln>
        </p:spPr>
        <p:txBody>
          <a:bodyPr wrap="square" lIns="186521" tIns="149217" rIns="186521" bIns="149217" rtlCol="0">
            <a:noAutofit/>
          </a:bodyPr>
          <a:lstStyle/>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Self-service restore</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Disaster recovery</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Compliance-enabled</a:t>
            </a:r>
          </a:p>
        </p:txBody>
      </p:sp>
      <p:sp>
        <p:nvSpPr>
          <p:cNvPr id="11" name="TextBox 10"/>
          <p:cNvSpPr txBox="1"/>
          <p:nvPr/>
        </p:nvSpPr>
        <p:spPr>
          <a:xfrm>
            <a:off x="6750848" y="3543264"/>
            <a:ext cx="2937966" cy="1452889"/>
          </a:xfrm>
          <a:prstGeom prst="rect">
            <a:avLst/>
          </a:prstGeom>
          <a:solidFill>
            <a:schemeClr val="bg1">
              <a:lumMod val="95000"/>
            </a:schemeClr>
          </a:solidFill>
          <a:ln>
            <a:noFill/>
          </a:ln>
        </p:spPr>
        <p:txBody>
          <a:bodyPr wrap="square" lIns="186521" tIns="149217" rIns="186521" bIns="149217" rtlCol="0">
            <a:noAutofit/>
          </a:bodyPr>
          <a:lstStyle/>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Familiar and compatible </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Programmatic</a:t>
            </a:r>
          </a:p>
          <a:p>
            <a:pPr defTabSz="932597">
              <a:lnSpc>
                <a:spcPct val="90000"/>
              </a:lnSpc>
              <a:spcAft>
                <a:spcPts val="1224"/>
              </a:spcAft>
            </a:pPr>
            <a:r>
              <a:rPr lang="en-US" sz="1428" dirty="0">
                <a:gradFill>
                  <a:gsLst>
                    <a:gs pos="2917">
                      <a:srgbClr val="494949"/>
                    </a:gs>
                    <a:gs pos="30000">
                      <a:srgbClr val="494949"/>
                    </a:gs>
                  </a:gsLst>
                  <a:lin ang="5400000" scaled="0"/>
                </a:gradFill>
                <a:latin typeface="Segoe UI"/>
              </a:rPr>
              <a:t>Self-managed</a:t>
            </a:r>
          </a:p>
        </p:txBody>
      </p:sp>
      <p:sp>
        <p:nvSpPr>
          <p:cNvPr id="12" name="Rectangle 11"/>
          <p:cNvSpPr/>
          <p:nvPr/>
        </p:nvSpPr>
        <p:spPr>
          <a:xfrm>
            <a:off x="366784" y="1167013"/>
            <a:ext cx="11161075" cy="1211668"/>
          </a:xfrm>
          <a:prstGeom prst="rect">
            <a:avLst/>
          </a:prstGeom>
        </p:spPr>
        <p:txBody>
          <a:bodyPr wrap="square">
            <a:spAutoFit/>
          </a:bodyPr>
          <a:lstStyle/>
          <a:p>
            <a:pPr defTabSz="932597">
              <a:spcAft>
                <a:spcPts val="612"/>
              </a:spcAft>
            </a:pPr>
            <a:r>
              <a:rPr lang="en-US" sz="2040" dirty="0">
                <a:solidFill>
                  <a:srgbClr val="494949"/>
                </a:solidFill>
                <a:latin typeface="Segoe UI Light"/>
                <a:ea typeface="Calibri" panose="020F0502020204030204" pitchFamily="34" charset="0"/>
                <a:cs typeface="Calibri" panose="020F0502020204030204" pitchFamily="34" charset="0"/>
              </a:rPr>
              <a:t>A relational </a:t>
            </a:r>
            <a:r>
              <a:rPr lang="en-US" sz="2040" b="1" dirty="0">
                <a:solidFill>
                  <a:srgbClr val="494949"/>
                </a:solidFill>
                <a:latin typeface="Segoe UI Light"/>
                <a:ea typeface="Calibri" panose="020F0502020204030204" pitchFamily="34" charset="0"/>
                <a:cs typeface="Calibri" panose="020F0502020204030204" pitchFamily="34" charset="0"/>
              </a:rPr>
              <a:t>database as a service</a:t>
            </a:r>
            <a:r>
              <a:rPr lang="en-US" sz="2040" dirty="0">
                <a:solidFill>
                  <a:srgbClr val="494949"/>
                </a:solidFill>
                <a:latin typeface="Segoe UI Light"/>
                <a:ea typeface="Calibri" panose="020F0502020204030204" pitchFamily="34" charset="0"/>
                <a:cs typeface="Calibri" panose="020F0502020204030204" pitchFamily="34" charset="0"/>
              </a:rPr>
              <a:t>, fully managed by Microsoft. </a:t>
            </a:r>
          </a:p>
          <a:p>
            <a:pPr defTabSz="932597">
              <a:spcAft>
                <a:spcPts val="612"/>
              </a:spcAft>
            </a:pPr>
            <a:r>
              <a:rPr lang="en-US" sz="2040" dirty="0">
                <a:solidFill>
                  <a:srgbClr val="494949"/>
                </a:solidFill>
                <a:latin typeface="Segoe UI Light"/>
                <a:ea typeface="Calibri" panose="020F0502020204030204" pitchFamily="34" charset="0"/>
                <a:cs typeface="Calibri" panose="020F0502020204030204" pitchFamily="34" charset="0"/>
              </a:rPr>
              <a:t>For cloud-designed apps when </a:t>
            </a:r>
            <a:r>
              <a:rPr lang="en-US" sz="2040" b="1" dirty="0">
                <a:solidFill>
                  <a:srgbClr val="494949"/>
                </a:solidFill>
                <a:latin typeface="Segoe UI Light"/>
                <a:ea typeface="Calibri" panose="020F0502020204030204" pitchFamily="34" charset="0"/>
                <a:cs typeface="Calibri" panose="020F0502020204030204" pitchFamily="34" charset="0"/>
              </a:rPr>
              <a:t>near-zero administration </a:t>
            </a:r>
            <a:r>
              <a:rPr lang="en-US" sz="2040" dirty="0">
                <a:solidFill>
                  <a:srgbClr val="494949"/>
                </a:solidFill>
                <a:latin typeface="Segoe UI Light"/>
                <a:ea typeface="Calibri" panose="020F0502020204030204" pitchFamily="34" charset="0"/>
                <a:cs typeface="Calibri" panose="020F0502020204030204" pitchFamily="34" charset="0"/>
              </a:rPr>
              <a:t>and </a:t>
            </a:r>
            <a:r>
              <a:rPr lang="en-US" sz="2040" b="1" dirty="0">
                <a:solidFill>
                  <a:srgbClr val="494949"/>
                </a:solidFill>
                <a:latin typeface="Segoe UI Light"/>
                <a:ea typeface="Calibri" panose="020F0502020204030204" pitchFamily="34" charset="0"/>
                <a:cs typeface="Calibri" panose="020F0502020204030204" pitchFamily="34" charset="0"/>
              </a:rPr>
              <a:t>enterprise-grade </a:t>
            </a:r>
            <a:r>
              <a:rPr lang="en-US" sz="2040" dirty="0">
                <a:solidFill>
                  <a:srgbClr val="494949"/>
                </a:solidFill>
                <a:latin typeface="Segoe UI Light"/>
                <a:ea typeface="Calibri" panose="020F0502020204030204" pitchFamily="34" charset="0"/>
                <a:cs typeface="Calibri" panose="020F0502020204030204" pitchFamily="34" charset="0"/>
              </a:rPr>
              <a:t>capabilities are key.</a:t>
            </a:r>
          </a:p>
          <a:p>
            <a:pPr defTabSz="932597">
              <a:spcAft>
                <a:spcPts val="612"/>
              </a:spcAft>
            </a:pPr>
            <a:r>
              <a:rPr lang="en-US" sz="2040" dirty="0">
                <a:solidFill>
                  <a:srgbClr val="494949"/>
                </a:solidFill>
                <a:latin typeface="Segoe UI Light"/>
              </a:rPr>
              <a:t>Perfect for cloud </a:t>
            </a:r>
            <a:r>
              <a:rPr lang="en-US" sz="2040" b="1" dirty="0">
                <a:solidFill>
                  <a:srgbClr val="494949"/>
                </a:solidFill>
                <a:latin typeface="Segoe UI Light"/>
              </a:rPr>
              <a:t>architects and developers </a:t>
            </a:r>
            <a:r>
              <a:rPr lang="en-US" sz="2040" dirty="0">
                <a:solidFill>
                  <a:srgbClr val="494949"/>
                </a:solidFill>
                <a:latin typeface="Segoe UI Light"/>
              </a:rPr>
              <a:t>looking for programmatic DBA-like functionality.</a:t>
            </a:r>
          </a:p>
        </p:txBody>
      </p:sp>
      <p:grpSp>
        <p:nvGrpSpPr>
          <p:cNvPr id="4" name="Group 3"/>
          <p:cNvGrpSpPr/>
          <p:nvPr/>
        </p:nvGrpSpPr>
        <p:grpSpPr>
          <a:xfrm>
            <a:off x="5491568" y="5543408"/>
            <a:ext cx="6944907" cy="1451117"/>
            <a:chOff x="5382650" y="5044951"/>
            <a:chExt cx="6809350" cy="1422793"/>
          </a:xfrm>
        </p:grpSpPr>
        <p:sp>
          <p:nvSpPr>
            <p:cNvPr id="13" name="Freeform 12"/>
            <p:cNvSpPr>
              <a:spLocks/>
            </p:cNvSpPr>
            <p:nvPr/>
          </p:nvSpPr>
          <p:spPr bwMode="auto">
            <a:xfrm>
              <a:off x="7457272" y="5079015"/>
              <a:ext cx="4734728" cy="1388729"/>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4" name="Freeform 29"/>
            <p:cNvSpPr>
              <a:spLocks/>
            </p:cNvSpPr>
            <p:nvPr/>
          </p:nvSpPr>
          <p:spPr bwMode="auto">
            <a:xfrm>
              <a:off x="5382650" y="5732133"/>
              <a:ext cx="5459181" cy="7356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5" name="Group 14"/>
            <p:cNvGrpSpPr/>
            <p:nvPr/>
          </p:nvGrpSpPr>
          <p:grpSpPr>
            <a:xfrm>
              <a:off x="7588138" y="5499463"/>
              <a:ext cx="174773" cy="338749"/>
              <a:chOff x="8003343" y="6072433"/>
              <a:chExt cx="145517" cy="282045"/>
            </a:xfrm>
          </p:grpSpPr>
          <p:sp>
            <p:nvSpPr>
              <p:cNvPr id="1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1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19" name="Freeform 29"/>
            <p:cNvSpPr>
              <a:spLocks/>
            </p:cNvSpPr>
            <p:nvPr/>
          </p:nvSpPr>
          <p:spPr bwMode="auto">
            <a:xfrm>
              <a:off x="7563002" y="5856599"/>
              <a:ext cx="3631876" cy="61114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20" name="Group 19"/>
            <p:cNvGrpSpPr/>
            <p:nvPr/>
          </p:nvGrpSpPr>
          <p:grpSpPr>
            <a:xfrm>
              <a:off x="11025746" y="5229351"/>
              <a:ext cx="210318" cy="407646"/>
              <a:chOff x="8003343" y="6072433"/>
              <a:chExt cx="145517" cy="282045"/>
            </a:xfrm>
          </p:grpSpPr>
          <p:sp>
            <p:nvSpPr>
              <p:cNvPr id="2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24" name="Isosceles Triangle 23"/>
            <p:cNvSpPr/>
            <p:nvPr/>
          </p:nvSpPr>
          <p:spPr bwMode="auto">
            <a:xfrm>
              <a:off x="9334746" y="5317715"/>
              <a:ext cx="149308" cy="522924"/>
            </a:xfrm>
            <a:prstGeom prst="triangle">
              <a:avLst/>
            </a:prstGeom>
            <a:solidFill>
              <a:srgbClr val="7FBA00"/>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5" name="Oval 24"/>
            <p:cNvSpPr/>
            <p:nvPr/>
          </p:nvSpPr>
          <p:spPr bwMode="auto">
            <a:xfrm>
              <a:off x="6655122" y="6079402"/>
              <a:ext cx="1002555" cy="153381"/>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6" name="Freeform 55"/>
            <p:cNvSpPr>
              <a:spLocks/>
            </p:cNvSpPr>
            <p:nvPr/>
          </p:nvSpPr>
          <p:spPr bwMode="auto">
            <a:xfrm>
              <a:off x="6938994" y="6003966"/>
              <a:ext cx="746571" cy="160975"/>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27" name="Group 26"/>
            <p:cNvGrpSpPr/>
            <p:nvPr/>
          </p:nvGrpSpPr>
          <p:grpSpPr>
            <a:xfrm>
              <a:off x="6832665" y="5339068"/>
              <a:ext cx="595623" cy="824538"/>
              <a:chOff x="13103226" y="2775830"/>
              <a:chExt cx="1039812" cy="1407232"/>
            </a:xfrm>
          </p:grpSpPr>
          <p:sp>
            <p:nvSpPr>
              <p:cNvPr id="28" name="Rectangle 5"/>
              <p:cNvSpPr>
                <a:spLocks noChangeArrowheads="1"/>
              </p:cNvSpPr>
              <p:nvPr/>
            </p:nvSpPr>
            <p:spPr bwMode="auto">
              <a:xfrm>
                <a:off x="13103226" y="2775830"/>
                <a:ext cx="1039812" cy="1407232"/>
              </a:xfrm>
              <a:prstGeom prst="rect">
                <a:avLst/>
              </a:prstGeom>
              <a:solidFill>
                <a:srgbClr val="008272">
                  <a:lumMod val="7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29"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0"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1"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2"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3"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4"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5"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36"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37" name="Oval 36"/>
            <p:cNvSpPr/>
            <p:nvPr/>
          </p:nvSpPr>
          <p:spPr bwMode="auto">
            <a:xfrm>
              <a:off x="8708846" y="6161429"/>
              <a:ext cx="1281314" cy="238306"/>
            </a:xfrm>
            <a:prstGeom prst="ellipse">
              <a:avLst/>
            </a:prstGeom>
            <a:noFill/>
            <a:ln w="38100"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Freeform 55"/>
            <p:cNvSpPr>
              <a:spLocks/>
            </p:cNvSpPr>
            <p:nvPr/>
          </p:nvSpPr>
          <p:spPr bwMode="auto">
            <a:xfrm>
              <a:off x="9088130" y="6148662"/>
              <a:ext cx="1091547" cy="17796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39" name="Group 38"/>
            <p:cNvGrpSpPr/>
            <p:nvPr/>
          </p:nvGrpSpPr>
          <p:grpSpPr>
            <a:xfrm>
              <a:off x="8886799" y="5044951"/>
              <a:ext cx="925409" cy="1281071"/>
              <a:chOff x="13103226" y="2775830"/>
              <a:chExt cx="1039812" cy="1407232"/>
            </a:xfrm>
          </p:grpSpPr>
          <p:sp>
            <p:nvSpPr>
              <p:cNvPr id="40" name="Rectangle 5"/>
              <p:cNvSpPr>
                <a:spLocks noChangeArrowheads="1"/>
              </p:cNvSpPr>
              <p:nvPr/>
            </p:nvSpPr>
            <p:spPr bwMode="auto">
              <a:xfrm>
                <a:off x="13103226" y="2775830"/>
                <a:ext cx="1039812" cy="1407232"/>
              </a:xfrm>
              <a:prstGeom prst="rect">
                <a:avLst/>
              </a:prstGeom>
              <a:solidFill>
                <a:srgbClr val="68217A"/>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1"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2"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3"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4"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5"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6"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7"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48"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sp>
          <p:nvSpPr>
            <p:cNvPr id="49" name="Oval 48"/>
            <p:cNvSpPr/>
            <p:nvPr/>
          </p:nvSpPr>
          <p:spPr bwMode="auto">
            <a:xfrm>
              <a:off x="10078748" y="5773386"/>
              <a:ext cx="872649" cy="133507"/>
            </a:xfrm>
            <a:prstGeom prst="ellipse">
              <a:avLst/>
            </a:prstGeom>
            <a:noFill/>
            <a:ln w="28575" cap="flat" cmpd="sng" algn="ctr">
              <a:solidFill>
                <a:srgbClr val="0072C6"/>
              </a:solidFill>
              <a:prstDash val="dash"/>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Freeform 49"/>
            <p:cNvSpPr>
              <a:spLocks/>
            </p:cNvSpPr>
            <p:nvPr/>
          </p:nvSpPr>
          <p:spPr bwMode="auto">
            <a:xfrm>
              <a:off x="10325838" y="5707725"/>
              <a:ext cx="649834" cy="140117"/>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rgbClr val="505050">
                <a:lumMod val="50000"/>
                <a:alpha val="19000"/>
              </a:srgbClr>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51" name="Group 50"/>
            <p:cNvGrpSpPr/>
            <p:nvPr/>
          </p:nvGrpSpPr>
          <p:grpSpPr>
            <a:xfrm>
              <a:off x="10233286" y="5128980"/>
              <a:ext cx="518446" cy="717700"/>
              <a:chOff x="13103226" y="2775830"/>
              <a:chExt cx="1039812" cy="1407232"/>
            </a:xfrm>
          </p:grpSpPr>
          <p:sp>
            <p:nvSpPr>
              <p:cNvPr id="52" name="Rectangle 5"/>
              <p:cNvSpPr>
                <a:spLocks noChangeArrowheads="1"/>
              </p:cNvSpPr>
              <p:nvPr/>
            </p:nvSpPr>
            <p:spPr bwMode="auto">
              <a:xfrm>
                <a:off x="13103226" y="2775830"/>
                <a:ext cx="1039812" cy="1407232"/>
              </a:xfrm>
              <a:prstGeom prst="rect">
                <a:avLst/>
              </a:prstGeom>
              <a:solidFill>
                <a:srgbClr val="DC3C00"/>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3"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4"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5"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6"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7" name="Oval 14"/>
              <p:cNvSpPr>
                <a:spLocks noChangeArrowheads="1"/>
              </p:cNvSpPr>
              <p:nvPr/>
            </p:nvSpPr>
            <p:spPr bwMode="auto">
              <a:xfrm>
                <a:off x="13875539" y="2970470"/>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8" name="Oval 15"/>
              <p:cNvSpPr>
                <a:spLocks noChangeArrowheads="1"/>
              </p:cNvSpPr>
              <p:nvPr/>
            </p:nvSpPr>
            <p:spPr bwMode="auto">
              <a:xfrm>
                <a:off x="13875539" y="3224438"/>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59" name="Oval 16"/>
              <p:cNvSpPr>
                <a:spLocks noChangeArrowheads="1"/>
              </p:cNvSpPr>
              <p:nvPr/>
            </p:nvSpPr>
            <p:spPr bwMode="auto">
              <a:xfrm>
                <a:off x="13875539" y="3478406"/>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sp>
            <p:nvSpPr>
              <p:cNvPr id="60" name="Oval 17"/>
              <p:cNvSpPr>
                <a:spLocks noChangeArrowheads="1"/>
              </p:cNvSpPr>
              <p:nvPr/>
            </p:nvSpPr>
            <p:spPr bwMode="auto">
              <a:xfrm>
                <a:off x="13875539" y="3732374"/>
                <a:ext cx="79105" cy="79105"/>
              </a:xfrm>
              <a:prstGeom prst="ellipse">
                <a:avLst/>
              </a:prstGeom>
              <a:solidFill>
                <a:srgbClr val="00BCF2"/>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505050"/>
                  </a:solidFill>
                  <a:latin typeface="Segoe UI"/>
                </a:endParaRPr>
              </a:p>
            </p:txBody>
          </p:sp>
        </p:grpSp>
        <p:grpSp>
          <p:nvGrpSpPr>
            <p:cNvPr id="61" name="Group 60"/>
            <p:cNvGrpSpPr/>
            <p:nvPr/>
          </p:nvGrpSpPr>
          <p:grpSpPr>
            <a:xfrm>
              <a:off x="7861333" y="5490964"/>
              <a:ext cx="174773" cy="338749"/>
              <a:chOff x="8003343" y="6072433"/>
              <a:chExt cx="145517" cy="282045"/>
            </a:xfrm>
          </p:grpSpPr>
          <p:sp>
            <p:nvSpPr>
              <p:cNvPr id="6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65" name="Group 64"/>
            <p:cNvGrpSpPr/>
            <p:nvPr/>
          </p:nvGrpSpPr>
          <p:grpSpPr>
            <a:xfrm>
              <a:off x="6019716" y="5822680"/>
              <a:ext cx="174773" cy="338749"/>
              <a:chOff x="8003343" y="6072433"/>
              <a:chExt cx="145517" cy="282045"/>
            </a:xfrm>
          </p:grpSpPr>
          <p:sp>
            <p:nvSpPr>
              <p:cNvPr id="6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6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69" name="Group 68"/>
            <p:cNvGrpSpPr/>
            <p:nvPr/>
          </p:nvGrpSpPr>
          <p:grpSpPr>
            <a:xfrm>
              <a:off x="11704693" y="5546904"/>
              <a:ext cx="210318" cy="407646"/>
              <a:chOff x="8003343" y="6072433"/>
              <a:chExt cx="145517" cy="282045"/>
            </a:xfrm>
          </p:grpSpPr>
          <p:sp>
            <p:nvSpPr>
              <p:cNvPr id="7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spTree>
    <p:extLst>
      <p:ext uri="{BB962C8B-B14F-4D97-AF65-F5344CB8AC3E}">
        <p14:creationId xmlns:p14="http://schemas.microsoft.com/office/powerpoint/2010/main" val="355349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Table 60"/>
          <p:cNvGraphicFramePr>
            <a:graphicFrameLocks noGrp="1"/>
          </p:cNvGraphicFramePr>
          <p:nvPr>
            <p:extLst>
              <p:ext uri="{D42A27DB-BD31-4B8C-83A1-F6EECF244321}">
                <p14:modId xmlns:p14="http://schemas.microsoft.com/office/powerpoint/2010/main" val="846532884"/>
              </p:ext>
            </p:extLst>
          </p:nvPr>
        </p:nvGraphicFramePr>
        <p:xfrm>
          <a:off x="497661" y="1591966"/>
          <a:ext cx="10123762" cy="5181896"/>
        </p:xfrm>
        <a:graphic>
          <a:graphicData uri="http://schemas.openxmlformats.org/drawingml/2006/table">
            <a:tbl>
              <a:tblPr firstRow="1" bandRow="1">
                <a:tableStyleId>{2D5ABB26-0587-4C30-8999-92F81FD0307C}</a:tableStyleId>
              </a:tblPr>
              <a:tblGrid>
                <a:gridCol w="2440226">
                  <a:extLst>
                    <a:ext uri="{9D8B030D-6E8A-4147-A177-3AD203B41FA5}">
                      <a16:colId xmlns:a16="http://schemas.microsoft.com/office/drawing/2014/main" val="20000"/>
                    </a:ext>
                  </a:extLst>
                </a:gridCol>
                <a:gridCol w="2463742">
                  <a:extLst>
                    <a:ext uri="{9D8B030D-6E8A-4147-A177-3AD203B41FA5}">
                      <a16:colId xmlns:a16="http://schemas.microsoft.com/office/drawing/2014/main" val="20001"/>
                    </a:ext>
                  </a:extLst>
                </a:gridCol>
                <a:gridCol w="2711428">
                  <a:extLst>
                    <a:ext uri="{9D8B030D-6E8A-4147-A177-3AD203B41FA5}">
                      <a16:colId xmlns:a16="http://schemas.microsoft.com/office/drawing/2014/main" val="20002"/>
                    </a:ext>
                  </a:extLst>
                </a:gridCol>
                <a:gridCol w="2508366">
                  <a:extLst>
                    <a:ext uri="{9D8B030D-6E8A-4147-A177-3AD203B41FA5}">
                      <a16:colId xmlns:a16="http://schemas.microsoft.com/office/drawing/2014/main" val="20003"/>
                    </a:ext>
                  </a:extLst>
                </a:gridCol>
              </a:tblGrid>
              <a:tr h="35702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dirty="0">
                          <a:ln>
                            <a:solidFill>
                              <a:schemeClr val="bg1">
                                <a:alpha val="0"/>
                              </a:schemeClr>
                            </a:solidFill>
                          </a:ln>
                          <a:solidFill>
                            <a:schemeClr val="bg1"/>
                          </a:solidFill>
                          <a:latin typeface="+mn-lt"/>
                          <a:ea typeface="+mn-ea"/>
                          <a:cs typeface="+mn-cs"/>
                        </a:rPr>
                        <a:t>Built</a:t>
                      </a:r>
                      <a:r>
                        <a:rPr lang="en-IN" sz="1300" kern="0" baseline="0" dirty="0">
                          <a:ln>
                            <a:solidFill>
                              <a:schemeClr val="bg1">
                                <a:alpha val="0"/>
                              </a:schemeClr>
                            </a:solidFill>
                          </a:ln>
                          <a:solidFill>
                            <a:schemeClr val="bg1"/>
                          </a:solidFill>
                          <a:latin typeface="+mn-lt"/>
                          <a:ea typeface="+mn-ea"/>
                          <a:cs typeface="+mn-cs"/>
                        </a:rPr>
                        <a:t> </a:t>
                      </a:r>
                      <a:r>
                        <a:rPr lang="en-IN" sz="1300" kern="0" dirty="0">
                          <a:ln>
                            <a:solidFill>
                              <a:schemeClr val="bg1">
                                <a:alpha val="0"/>
                              </a:schemeClr>
                            </a:solidFill>
                          </a:ln>
                          <a:solidFill>
                            <a:schemeClr val="bg1"/>
                          </a:solidFill>
                          <a:latin typeface="+mn-lt"/>
                          <a:ea typeface="+mn-ea"/>
                          <a:cs typeface="+mn-cs"/>
                        </a:rPr>
                        <a:t>for</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1243437" rtl="0" eaLnBrk="1" fontAlgn="t" latinLnBrk="0" hangingPunct="1">
                        <a:lnSpc>
                          <a:spcPts val="1200"/>
                        </a:lnSpc>
                        <a:spcBef>
                          <a:spcPts val="0"/>
                        </a:spcBef>
                        <a:spcAft>
                          <a:spcPts val="600"/>
                        </a:spcAft>
                        <a:buClrTx/>
                        <a:buSzTx/>
                        <a:buFontTx/>
                        <a:buNone/>
                        <a:tabLst/>
                        <a:defRPr/>
                      </a:pPr>
                      <a:r>
                        <a:rPr lang="en-IN" sz="1300" kern="1200" dirty="0">
                          <a:ln>
                            <a:solidFill>
                              <a:schemeClr val="bg1">
                                <a:alpha val="0"/>
                              </a:schemeClr>
                            </a:solidFill>
                          </a:ln>
                          <a:solidFill>
                            <a:schemeClr val="tx1"/>
                          </a:solidFill>
                          <a:latin typeface="+mn-lt"/>
                          <a:ea typeface="+mn-ea"/>
                          <a:cs typeface="+mn-cs"/>
                        </a:rPr>
                        <a:t>Light transactional workloads</a:t>
                      </a:r>
                    </a:p>
                  </a:txBody>
                  <a:tcPr marL="93260" marR="63981"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Medium transactional workloads</a:t>
                      </a: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Heavy transactional workloads</a:t>
                      </a:r>
                      <a:endParaRPr lang="en-IN" sz="1300" b="0" kern="1200" dirty="0">
                        <a:ln>
                          <a:solidFill>
                            <a:schemeClr val="bg1">
                              <a:alpha val="0"/>
                            </a:schemeClr>
                          </a:solidFill>
                        </a:ln>
                        <a:solidFill>
                          <a:schemeClr val="tx1"/>
                        </a:solidFill>
                        <a:latin typeface="+mn-lt"/>
                        <a:ea typeface="+mn-ea"/>
                        <a:cs typeface="+mn-cs"/>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no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4683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Availability SLA</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marL="0" marR="0" lvl="0" indent="0" algn="ctr" defTabSz="932742" rtl="0" eaLnBrk="1" fontAlgn="t" latinLnBrk="0" hangingPunct="1">
                        <a:lnSpc>
                          <a:spcPts val="1200"/>
                        </a:lnSpc>
                        <a:spcBef>
                          <a:spcPts val="0"/>
                        </a:spcBef>
                        <a:spcAft>
                          <a:spcPts val="0"/>
                        </a:spcAft>
                        <a:buClrTx/>
                        <a:buSzTx/>
                        <a:buFontTx/>
                        <a:buNone/>
                        <a:tabLst/>
                        <a:defRPr/>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99.99%*</a:t>
                      </a:r>
                    </a:p>
                  </a:txBody>
                  <a:tcPr marL="63981" marR="63981"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34683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Database max size</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2</a:t>
                      </a:r>
                      <a:r>
                        <a:rPr lang="en-IN" sz="1300" b="0" kern="1200" baseline="0" noProof="0" dirty="0">
                          <a:ln>
                            <a:solidFill>
                              <a:schemeClr val="bg1">
                                <a:alpha val="0"/>
                              </a:schemeClr>
                            </a:solidFill>
                          </a:ln>
                          <a:solidFill>
                            <a:schemeClr val="tx1"/>
                          </a:solidFill>
                          <a:latin typeface="+mn-lt"/>
                          <a:ea typeface="Segoe UI" pitchFamily="34" charset="0"/>
                          <a:cs typeface="Segoe UI" pitchFamily="34" charset="0"/>
                        </a:rPr>
                        <a:t> GB</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ts val="1200"/>
                        </a:lnSpc>
                        <a:spcBef>
                          <a:spcPts val="200"/>
                        </a:spcBef>
                        <a:spcAft>
                          <a:spcPts val="0"/>
                        </a:spcAft>
                      </a:pPr>
                      <a:r>
                        <a:rPr lang="en-US" sz="1300" b="0" kern="1200" dirty="0">
                          <a:ln>
                            <a:solidFill>
                              <a:schemeClr val="bg1">
                                <a:alpha val="0"/>
                              </a:schemeClr>
                            </a:solidFill>
                          </a:ln>
                          <a:solidFill>
                            <a:schemeClr val="tx1"/>
                          </a:solidFill>
                          <a:latin typeface="+mn-lt"/>
                          <a:ea typeface="Segoe UI" pitchFamily="34" charset="0"/>
                          <a:cs typeface="Segoe UI" pitchFamily="34" charset="0"/>
                        </a:rPr>
                        <a:t>250 GB</a:t>
                      </a: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IN" sz="1300" b="0" kern="1200" noProof="0">
                          <a:ln>
                            <a:solidFill>
                              <a:schemeClr val="bg1">
                                <a:alpha val="0"/>
                              </a:schemeClr>
                            </a:solidFill>
                          </a:ln>
                          <a:solidFill>
                            <a:schemeClr val="tx1"/>
                          </a:solidFill>
                          <a:latin typeface="+mn-lt"/>
                          <a:ea typeface="Segoe UI" pitchFamily="34" charset="0"/>
                          <a:cs typeface="Segoe UI" pitchFamily="34" charset="0"/>
                        </a:rPr>
                        <a:t>1</a:t>
                      </a:r>
                      <a:r>
                        <a:rPr lang="en-IN" sz="1300" b="0" kern="1200" baseline="0" noProof="0">
                          <a:ln>
                            <a:solidFill>
                              <a:schemeClr val="bg1">
                                <a:alpha val="0"/>
                              </a:schemeClr>
                            </a:solidFill>
                          </a:ln>
                          <a:solidFill>
                            <a:schemeClr val="tx1"/>
                          </a:solidFill>
                          <a:latin typeface="+mn-lt"/>
                          <a:ea typeface="Segoe UI" pitchFamily="34" charset="0"/>
                          <a:cs typeface="Segoe UI" pitchFamily="34" charset="0"/>
                        </a:rPr>
                        <a:t> TB</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52072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Point-in-time restore </a:t>
                      </a:r>
                      <a:br>
                        <a:rPr lang="en-IN" sz="1300" kern="0" noProof="0" dirty="0">
                          <a:ln>
                            <a:solidFill>
                              <a:schemeClr val="bg1">
                                <a:alpha val="0"/>
                              </a:schemeClr>
                            </a:solidFill>
                          </a:ln>
                          <a:solidFill>
                            <a:schemeClr val="bg1"/>
                          </a:solidFill>
                          <a:latin typeface="+mn-lt"/>
                          <a:ea typeface="+mn-ea"/>
                          <a:cs typeface="+mn-cs"/>
                        </a:rPr>
                      </a:br>
                      <a:r>
                        <a:rPr lang="en-IN" sz="1100" kern="0" noProof="0" dirty="0">
                          <a:ln>
                            <a:solidFill>
                              <a:schemeClr val="bg1">
                                <a:alpha val="0"/>
                              </a:schemeClr>
                            </a:solidFill>
                          </a:ln>
                          <a:solidFill>
                            <a:schemeClr val="bg1"/>
                          </a:solidFill>
                          <a:latin typeface="+mn-lt"/>
                          <a:ea typeface="+mn-ea"/>
                          <a:cs typeface="+mn-cs"/>
                        </a:rPr>
                        <a:t>(“oops” recovery)</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Any point within 7 days</a:t>
                      </a:r>
                    </a:p>
                  </a:txBody>
                  <a:tcPr marL="93260" marR="63981"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Any point within</a:t>
                      </a:r>
                      <a:r>
                        <a:rPr lang="en-IN" sz="1300" b="0" kern="1200" baseline="0" noProof="0" dirty="0">
                          <a:ln>
                            <a:solidFill>
                              <a:schemeClr val="bg1">
                                <a:alpha val="0"/>
                              </a:schemeClr>
                            </a:solidFill>
                          </a:ln>
                          <a:solidFill>
                            <a:schemeClr val="tx1"/>
                          </a:solidFill>
                          <a:latin typeface="+mn-lt"/>
                          <a:ea typeface="Segoe UI" pitchFamily="34" charset="0"/>
                          <a:cs typeface="Segoe UI" pitchFamily="34" charset="0"/>
                        </a:rPr>
                        <a:t> 14 days</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Any point within</a:t>
                      </a:r>
                      <a:r>
                        <a:rPr lang="en-IN" sz="1300" b="0" kern="1200" baseline="0" noProof="0" dirty="0">
                          <a:ln>
                            <a:solidFill>
                              <a:schemeClr val="bg1">
                                <a:alpha val="0"/>
                              </a:schemeClr>
                            </a:solidFill>
                          </a:ln>
                          <a:solidFill>
                            <a:schemeClr val="tx1"/>
                          </a:solidFill>
                          <a:latin typeface="+mn-lt"/>
                          <a:ea typeface="Segoe UI" pitchFamily="34" charset="0"/>
                          <a:cs typeface="Segoe UI" pitchFamily="34" charset="0"/>
                        </a:rPr>
                        <a:t> 35 days</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480193">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Business continuity</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it-IT" sz="1300" b="0" kern="1200" noProof="0" dirty="0">
                          <a:ln>
                            <a:solidFill>
                              <a:schemeClr val="bg1">
                                <a:alpha val="0"/>
                              </a:schemeClr>
                            </a:solidFill>
                          </a:ln>
                          <a:solidFill>
                            <a:schemeClr val="tx1"/>
                          </a:solidFill>
                          <a:latin typeface="+mn-lt"/>
                          <a:ea typeface="Segoe UI" pitchFamily="34" charset="0"/>
                          <a:cs typeface="Segoe UI" pitchFamily="34" charset="0"/>
                        </a:rPr>
                        <a:t>Geo-restore</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ts val="1200"/>
                        </a:lnSpc>
                        <a:spcBef>
                          <a:spcPts val="200"/>
                        </a:spcBef>
                        <a:spcAft>
                          <a:spcPts val="0"/>
                        </a:spcAft>
                      </a:pPr>
                      <a:r>
                        <a:rPr lang="en-IN" sz="1300" b="0" kern="1200" noProof="0" dirty="0">
                          <a:ln>
                            <a:solidFill>
                              <a:schemeClr val="bg1">
                                <a:alpha val="0"/>
                              </a:schemeClr>
                            </a:solidFill>
                          </a:ln>
                          <a:solidFill>
                            <a:schemeClr val="tx1"/>
                          </a:solidFill>
                          <a:latin typeface="+mn-lt"/>
                          <a:ea typeface="Segoe UI" pitchFamily="34" charset="0"/>
                          <a:cs typeface="Segoe UI" pitchFamily="34" charset="0"/>
                        </a:rPr>
                        <a:t>Geo-replication, standby secondary</a:t>
                      </a:r>
                      <a:endParaRPr lang="en-US" sz="1300" b="0" kern="120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932742" rtl="0" eaLnBrk="1" fontAlgn="t" latinLnBrk="0" hangingPunct="1">
                        <a:lnSpc>
                          <a:spcPts val="1200"/>
                        </a:lnSpc>
                        <a:spcBef>
                          <a:spcPts val="0"/>
                        </a:spcBef>
                        <a:spcAft>
                          <a:spcPts val="0"/>
                        </a:spcAft>
                        <a:buClrTx/>
                        <a:buSzTx/>
                        <a:buFontTx/>
                        <a:buNone/>
                        <a:tabLst/>
                        <a:defRPr/>
                      </a:pPr>
                      <a:r>
                        <a:rPr lang="en-US" sz="1300" b="0" kern="1200" noProof="0" dirty="0">
                          <a:ln>
                            <a:solidFill>
                              <a:schemeClr val="bg1">
                                <a:alpha val="0"/>
                              </a:schemeClr>
                            </a:solidFill>
                          </a:ln>
                          <a:solidFill>
                            <a:schemeClr val="tx1"/>
                          </a:solidFill>
                          <a:latin typeface="+mn-lt"/>
                          <a:ea typeface="Segoe UI" pitchFamily="34" charset="0"/>
                          <a:cs typeface="Segoe UI" pitchFamily="34" charset="0"/>
                        </a:rPr>
                        <a:t>Active geo-replication, up to </a:t>
                      </a:r>
                      <a:br>
                        <a:rPr lang="en-US" sz="1300" b="0" kern="1200" noProof="0" dirty="0">
                          <a:ln>
                            <a:solidFill>
                              <a:schemeClr val="bg1">
                                <a:alpha val="0"/>
                              </a:schemeClr>
                            </a:solidFill>
                          </a:ln>
                          <a:solidFill>
                            <a:schemeClr val="tx1"/>
                          </a:solidFill>
                          <a:latin typeface="+mn-lt"/>
                          <a:ea typeface="Segoe UI" pitchFamily="34" charset="0"/>
                          <a:cs typeface="Segoe UI" pitchFamily="34" charset="0"/>
                        </a:rPr>
                      </a:br>
                      <a:r>
                        <a:rPr lang="en-US" sz="1300" b="0" kern="1200" noProof="0" dirty="0">
                          <a:ln>
                            <a:solidFill>
                              <a:schemeClr val="bg1">
                                <a:alpha val="0"/>
                              </a:schemeClr>
                            </a:solidFill>
                          </a:ln>
                          <a:solidFill>
                            <a:schemeClr val="tx1"/>
                          </a:solidFill>
                          <a:latin typeface="+mn-lt"/>
                          <a:ea typeface="Segoe UI" pitchFamily="34" charset="0"/>
                          <a:cs typeface="Segoe UI" pitchFamily="34" charset="0"/>
                        </a:rPr>
                        <a:t>four readable secondaries</a:t>
                      </a:r>
                      <a:endParaRPr lang="en-IN" sz="1300" b="0" kern="1200" noProof="0" dirty="0">
                        <a:ln>
                          <a:solidFill>
                            <a:schemeClr val="bg1">
                              <a:alpha val="0"/>
                            </a:schemeClr>
                          </a:solidFill>
                        </a:ln>
                        <a:solidFill>
                          <a:schemeClr val="tx1"/>
                        </a:solidFill>
                        <a:latin typeface="+mn-lt"/>
                        <a:ea typeface="Segoe UI" pitchFamily="34" charset="0"/>
                        <a:cs typeface="Segoe UI" pitchFamily="34" charset="0"/>
                      </a:endParaRPr>
                    </a:p>
                  </a:txBody>
                  <a:tcPr marL="93260" marR="63981"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46834">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Security</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gridSpan="3">
                  <a:txBody>
                    <a:bodyPr/>
                    <a:lstStyle/>
                    <a:p>
                      <a:pPr algn="ctr">
                        <a:lnSpc>
                          <a:spcPts val="1200"/>
                        </a:lnSpc>
                      </a:pPr>
                      <a:r>
                        <a:rPr lang="en-US" sz="1300" b="0" kern="1200" dirty="0">
                          <a:ln>
                            <a:solidFill>
                              <a:schemeClr val="bg1">
                                <a:alpha val="0"/>
                              </a:schemeClr>
                            </a:solidFill>
                          </a:ln>
                          <a:solidFill>
                            <a:schemeClr val="tx1"/>
                          </a:solidFill>
                          <a:latin typeface="+mn-lt"/>
                          <a:ea typeface="Segoe UI" pitchFamily="34" charset="0"/>
                          <a:cs typeface="Segoe UI" pitchFamily="34" charset="0"/>
                        </a:rPr>
                        <a:t>Auditing, Row</a:t>
                      </a:r>
                      <a:r>
                        <a:rPr lang="en-US" sz="1300" b="0" kern="1200" baseline="0" dirty="0">
                          <a:ln>
                            <a:solidFill>
                              <a:schemeClr val="bg1">
                                <a:alpha val="0"/>
                              </a:schemeClr>
                            </a:solidFill>
                          </a:ln>
                          <a:solidFill>
                            <a:schemeClr val="tx1"/>
                          </a:solidFill>
                          <a:latin typeface="+mn-lt"/>
                          <a:ea typeface="Segoe UI" pitchFamily="34" charset="0"/>
                          <a:cs typeface="Segoe UI" pitchFamily="34" charset="0"/>
                        </a:rPr>
                        <a:t>-Level Security</a:t>
                      </a:r>
                      <a:r>
                        <a:rPr lang="en-US" sz="1300" b="0" kern="1200" dirty="0">
                          <a:ln>
                            <a:solidFill>
                              <a:schemeClr val="bg1">
                                <a:alpha val="0"/>
                              </a:schemeClr>
                            </a:solidFill>
                          </a:ln>
                          <a:solidFill>
                            <a:schemeClr val="tx1"/>
                          </a:solidFill>
                          <a:latin typeface="+mn-lt"/>
                          <a:ea typeface="Segoe UI" pitchFamily="34" charset="0"/>
                          <a:cs typeface="Segoe UI" pitchFamily="34" charset="0"/>
                        </a:rPr>
                        <a:t>,</a:t>
                      </a:r>
                      <a:r>
                        <a:rPr lang="en-US" sz="1300" b="0" kern="1200" baseline="0" dirty="0">
                          <a:ln>
                            <a:solidFill>
                              <a:schemeClr val="bg1">
                                <a:alpha val="0"/>
                              </a:schemeClr>
                            </a:solidFill>
                          </a:ln>
                          <a:solidFill>
                            <a:schemeClr val="tx1"/>
                          </a:solidFill>
                          <a:latin typeface="+mn-lt"/>
                          <a:ea typeface="Segoe UI" pitchFamily="34" charset="0"/>
                          <a:cs typeface="Segoe UI" pitchFamily="34" charset="0"/>
                        </a:rPr>
                        <a:t> dynamic data masking</a:t>
                      </a:r>
                      <a:endParaRPr lang="en-US" sz="1300" b="0" kern="1200" dirty="0">
                        <a:ln>
                          <a:solidFill>
                            <a:schemeClr val="bg1">
                              <a:alpha val="0"/>
                            </a:schemeClr>
                          </a:solidFill>
                        </a:ln>
                        <a:solidFill>
                          <a:schemeClr val="tx1"/>
                        </a:solidFill>
                        <a:latin typeface="+mn-lt"/>
                        <a:ea typeface="Segoe UI" pitchFamily="34" charset="0"/>
                        <a:cs typeface="Segoe UI" pitchFamily="34" charset="0"/>
                      </a:endParaRPr>
                    </a:p>
                  </a:txBody>
                  <a:tcPr marL="93234" marR="93234" marT="93260" marB="46616">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329457">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noProof="0" dirty="0">
                          <a:ln>
                            <a:solidFill>
                              <a:schemeClr val="bg1">
                                <a:alpha val="0"/>
                              </a:schemeClr>
                            </a:solidFill>
                          </a:ln>
                          <a:solidFill>
                            <a:schemeClr val="bg1"/>
                          </a:solidFill>
                          <a:latin typeface="+mn-lt"/>
                          <a:ea typeface="+mn-ea"/>
                          <a:cs typeface="+mn-cs"/>
                        </a:rPr>
                        <a:t>Performance objectives</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nSpc>
                          <a:spcPts val="1200"/>
                        </a:lnSpc>
                      </a:pPr>
                      <a:r>
                        <a:rPr lang="en-US" sz="1300" b="0" kern="1200" dirty="0">
                          <a:ln>
                            <a:solidFill>
                              <a:schemeClr val="bg1">
                                <a:alpha val="0"/>
                              </a:schemeClr>
                            </a:solidFill>
                          </a:ln>
                          <a:solidFill>
                            <a:schemeClr val="tx1"/>
                          </a:solidFill>
                          <a:latin typeface="+mn-lt"/>
                          <a:ea typeface="Segoe UI" pitchFamily="34" charset="0"/>
                          <a:cs typeface="Segoe UI" pitchFamily="34" charset="0"/>
                        </a:rPr>
                        <a:t>Transactions</a:t>
                      </a:r>
                      <a:r>
                        <a:rPr lang="en-US" sz="1300" b="0" kern="1200" baseline="0" dirty="0">
                          <a:ln>
                            <a:solidFill>
                              <a:schemeClr val="bg1">
                                <a:alpha val="0"/>
                              </a:schemeClr>
                            </a:solidFill>
                          </a:ln>
                          <a:solidFill>
                            <a:schemeClr val="tx1"/>
                          </a:solidFill>
                          <a:latin typeface="+mn-lt"/>
                          <a:ea typeface="Segoe UI" pitchFamily="34" charset="0"/>
                          <a:cs typeface="Segoe UI" pitchFamily="34" charset="0"/>
                        </a:rPr>
                        <a:t> per hour</a:t>
                      </a:r>
                      <a:endParaRPr lang="en-US" sz="1300" b="0" kern="1200" dirty="0">
                        <a:ln>
                          <a:solidFill>
                            <a:schemeClr val="bg1">
                              <a:alpha val="0"/>
                            </a:schemeClr>
                          </a:solidFill>
                        </a:ln>
                        <a:solidFill>
                          <a:schemeClr val="tx1"/>
                        </a:solidFill>
                        <a:latin typeface="+mn-lt"/>
                        <a:ea typeface="Segoe UI" pitchFamily="34" charset="0"/>
                        <a:cs typeface="Segoe UI" pitchFamily="34" charset="0"/>
                      </a:endParaRPr>
                    </a:p>
                  </a:txBody>
                  <a:tcPr marL="186521" marR="93234" marT="93260" marB="46616">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nSpc>
                          <a:spcPts val="1200"/>
                        </a:lnSpc>
                        <a:spcBef>
                          <a:spcPts val="200"/>
                        </a:spcBef>
                        <a:spcAft>
                          <a:spcPts val="0"/>
                        </a:spcAft>
                      </a:pPr>
                      <a:r>
                        <a:rPr lang="en-NZ" sz="1300" b="0" kern="1200" dirty="0">
                          <a:ln>
                            <a:solidFill>
                              <a:schemeClr val="bg1">
                                <a:alpha val="0"/>
                              </a:schemeClr>
                            </a:solidFill>
                          </a:ln>
                          <a:solidFill>
                            <a:schemeClr val="tx1"/>
                          </a:solidFill>
                          <a:latin typeface="+mn-lt"/>
                          <a:ea typeface="Segoe UI" pitchFamily="34" charset="0"/>
                          <a:cs typeface="Segoe UI" pitchFamily="34" charset="0"/>
                        </a:rPr>
                        <a:t>Transactions per minute</a:t>
                      </a:r>
                    </a:p>
                  </a:txBody>
                  <a:tcPr marL="186521" marR="93234" marT="93260" marB="46616">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algn="l" defTabSz="914367" rtl="0" eaLnBrk="1" latinLnBrk="0" hangingPunct="1">
                        <a:lnSpc>
                          <a:spcPts val="1200"/>
                        </a:lnSpc>
                        <a:spcBef>
                          <a:spcPts val="200"/>
                        </a:spcBef>
                        <a:spcAft>
                          <a:spcPts val="0"/>
                        </a:spcAft>
                      </a:pPr>
                      <a:r>
                        <a:rPr lang="en-NZ" sz="1300" b="0" kern="1200" dirty="0">
                          <a:ln>
                            <a:solidFill>
                              <a:schemeClr val="bg1">
                                <a:alpha val="0"/>
                              </a:schemeClr>
                            </a:solidFill>
                          </a:ln>
                          <a:solidFill>
                            <a:schemeClr val="tx1"/>
                          </a:solidFill>
                          <a:latin typeface="+mn-lt"/>
                          <a:ea typeface="Segoe UI" pitchFamily="34" charset="0"/>
                          <a:cs typeface="Segoe UI" pitchFamily="34" charset="0"/>
                        </a:rPr>
                        <a:t>Transactions per second</a:t>
                      </a:r>
                    </a:p>
                  </a:txBody>
                  <a:tcPr marL="186521" marR="93234" marT="93260" marB="46616">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1226998">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dirty="0">
                          <a:ln>
                            <a:solidFill>
                              <a:schemeClr val="bg1">
                                <a:alpha val="0"/>
                              </a:schemeClr>
                            </a:solidFill>
                          </a:ln>
                          <a:solidFill>
                            <a:schemeClr val="bg1"/>
                          </a:solidFill>
                          <a:latin typeface="+mn-lt"/>
                          <a:ea typeface="+mn-ea"/>
                          <a:cs typeface="+mn-cs"/>
                        </a:rPr>
                        <a:t>Database Transaction units  (DTUs)</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dirty="0">
                          <a:ln>
                            <a:solidFill>
                              <a:schemeClr val="bg1">
                                <a:alpha val="0"/>
                              </a:schemeClr>
                            </a:solidFill>
                          </a:ln>
                          <a:solidFill>
                            <a:schemeClr val="tx1"/>
                          </a:solidFill>
                          <a:latin typeface="+mn-lt"/>
                          <a:ea typeface="+mn-ea"/>
                          <a:cs typeface="+mn-cs"/>
                        </a:rPr>
                        <a:t>Basic: 5</a:t>
                      </a:r>
                    </a:p>
                  </a:txBody>
                  <a:tcPr marL="186521" marR="93260"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dirty="0">
                          <a:ln>
                            <a:solidFill>
                              <a:schemeClr val="bg1">
                                <a:alpha val="0"/>
                              </a:schemeClr>
                            </a:solidFill>
                          </a:ln>
                          <a:solidFill>
                            <a:schemeClr val="tx1"/>
                          </a:solidFill>
                          <a:latin typeface="+mn-lt"/>
                          <a:ea typeface="+mn-ea"/>
                          <a:cs typeface="+mn-cs"/>
                        </a:rPr>
                        <a:t>S0:</a:t>
                      </a:r>
                      <a:r>
                        <a:rPr lang="en-US" sz="1300" kern="1200" baseline="0" dirty="0">
                          <a:ln>
                            <a:solidFill>
                              <a:schemeClr val="bg1">
                                <a:alpha val="0"/>
                              </a:schemeClr>
                            </a:solidFill>
                          </a:ln>
                          <a:solidFill>
                            <a:schemeClr val="tx1"/>
                          </a:solidFill>
                          <a:latin typeface="+mn-lt"/>
                          <a:ea typeface="+mn-ea"/>
                          <a:cs typeface="+mn-cs"/>
                        </a:rPr>
                        <a:t> 10</a:t>
                      </a:r>
                      <a:endParaRPr lang="en-US" sz="1300" kern="1200" dirty="0">
                        <a:ln>
                          <a:solidFill>
                            <a:schemeClr val="bg1">
                              <a:alpha val="0"/>
                            </a:schemeClr>
                          </a:solidFill>
                        </a:ln>
                        <a:solidFill>
                          <a:schemeClr val="tx1"/>
                        </a:solidFill>
                        <a:latin typeface="+mn-lt"/>
                        <a:ea typeface="+mn-ea"/>
                        <a:cs typeface="+mn-cs"/>
                      </a:endParaRP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dirty="0">
                          <a:ln>
                            <a:solidFill>
                              <a:schemeClr val="bg1">
                                <a:alpha val="0"/>
                              </a:schemeClr>
                            </a:solidFill>
                          </a:ln>
                          <a:solidFill>
                            <a:schemeClr val="tx1"/>
                          </a:solidFill>
                          <a:latin typeface="+mn-lt"/>
                          <a:ea typeface="+mn-ea"/>
                          <a:cs typeface="+mn-cs"/>
                        </a:rPr>
                        <a:t>S1: 20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dirty="0">
                          <a:ln>
                            <a:solidFill>
                              <a:schemeClr val="bg1">
                                <a:alpha val="0"/>
                              </a:schemeClr>
                            </a:solidFill>
                          </a:ln>
                          <a:solidFill>
                            <a:schemeClr val="tx1"/>
                          </a:solidFill>
                          <a:latin typeface="+mn-lt"/>
                          <a:ea typeface="+mn-ea"/>
                          <a:cs typeface="+mn-cs"/>
                        </a:rPr>
                        <a:t>S2: 50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dirty="0">
                          <a:ln>
                            <a:solidFill>
                              <a:schemeClr val="bg1">
                                <a:alpha val="0"/>
                              </a:schemeClr>
                            </a:solidFill>
                          </a:ln>
                          <a:solidFill>
                            <a:schemeClr val="tx1"/>
                          </a:solidFill>
                          <a:latin typeface="+mn-lt"/>
                          <a:ea typeface="+mn-ea"/>
                          <a:cs typeface="+mn-cs"/>
                        </a:rPr>
                        <a:t>S3: 100</a:t>
                      </a:r>
                    </a:p>
                  </a:txBody>
                  <a:tcPr marL="186521" marR="93260"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baseline="0" dirty="0">
                          <a:ln>
                            <a:solidFill>
                              <a:schemeClr val="bg1">
                                <a:alpha val="0"/>
                              </a:schemeClr>
                            </a:solidFill>
                          </a:ln>
                          <a:solidFill>
                            <a:schemeClr val="tx1"/>
                          </a:solidFill>
                          <a:latin typeface="+mn-lt"/>
                          <a:ea typeface="+mn-ea"/>
                          <a:cs typeface="+mn-cs"/>
                        </a:rPr>
                        <a:t>P1: 125</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baseline="0" dirty="0">
                          <a:ln>
                            <a:solidFill>
                              <a:schemeClr val="bg1">
                                <a:alpha val="0"/>
                              </a:schemeClr>
                            </a:solidFill>
                          </a:ln>
                          <a:solidFill>
                            <a:schemeClr val="tx1"/>
                          </a:solidFill>
                          <a:latin typeface="+mn-lt"/>
                          <a:ea typeface="+mn-ea"/>
                          <a:cs typeface="+mn-cs"/>
                        </a:rPr>
                        <a:t>P2: 250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baseline="0" dirty="0">
                          <a:ln>
                            <a:solidFill>
                              <a:schemeClr val="bg1">
                                <a:alpha val="0"/>
                              </a:schemeClr>
                            </a:solidFill>
                          </a:ln>
                          <a:solidFill>
                            <a:schemeClr val="tx1"/>
                          </a:solidFill>
                          <a:latin typeface="+mn-lt"/>
                          <a:ea typeface="+mn-ea"/>
                          <a:cs typeface="+mn-cs"/>
                        </a:rPr>
                        <a:t>P4: 500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baseline="0" dirty="0">
                          <a:ln>
                            <a:solidFill>
                              <a:schemeClr val="bg1">
                                <a:alpha val="0"/>
                              </a:schemeClr>
                            </a:solidFill>
                          </a:ln>
                          <a:solidFill>
                            <a:schemeClr val="tx1"/>
                          </a:solidFill>
                          <a:latin typeface="+mn-lt"/>
                          <a:ea typeface="+mn-ea"/>
                          <a:cs typeface="+mn-cs"/>
                        </a:rPr>
                        <a:t>P6: 1,000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kern="1200" baseline="0" dirty="0">
                          <a:ln>
                            <a:solidFill>
                              <a:schemeClr val="bg1">
                                <a:alpha val="0"/>
                              </a:schemeClr>
                            </a:solidFill>
                          </a:ln>
                          <a:solidFill>
                            <a:schemeClr val="tx1"/>
                          </a:solidFill>
                          <a:latin typeface="+mn-lt"/>
                          <a:ea typeface="+mn-ea"/>
                          <a:cs typeface="+mn-cs"/>
                        </a:rPr>
                        <a:t>P11: 1,750</a:t>
                      </a:r>
                    </a:p>
                  </a:txBody>
                  <a:tcPr marL="186521" marR="93260"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1226998">
                <a:tc>
                  <a:txBody>
                    <a:bodyPr/>
                    <a:lstStyle/>
                    <a:p>
                      <a:pPr marL="0" marR="0" lvl="0" indent="0" algn="l" defTabSz="1624367" rtl="0" eaLnBrk="1" fontAlgn="base" latinLnBrk="0" hangingPunct="1">
                        <a:lnSpc>
                          <a:spcPct val="100000"/>
                        </a:lnSpc>
                        <a:spcBef>
                          <a:spcPts val="0"/>
                        </a:spcBef>
                        <a:spcAft>
                          <a:spcPts val="0"/>
                        </a:spcAft>
                        <a:buClrTx/>
                        <a:buSzTx/>
                        <a:buFontTx/>
                        <a:buNone/>
                        <a:tabLst/>
                        <a:defRPr/>
                      </a:pPr>
                      <a:r>
                        <a:rPr lang="en-IN" sz="1300" kern="0" dirty="0">
                          <a:ln>
                            <a:solidFill>
                              <a:schemeClr val="bg1">
                                <a:alpha val="0"/>
                              </a:schemeClr>
                            </a:solidFill>
                          </a:ln>
                          <a:solidFill>
                            <a:schemeClr val="bg1"/>
                          </a:solidFill>
                          <a:latin typeface="+mn-lt"/>
                          <a:ea typeface="+mn-ea"/>
                          <a:cs typeface="+mn-cs"/>
                        </a:rPr>
                        <a:t>Available tiers ($/month) and GA price</a:t>
                      </a:r>
                    </a:p>
                  </a:txBody>
                  <a:tcPr marL="139891" marR="93260" marT="46630" marB="45700">
                    <a:lnL w="9525" cap="flat" cmpd="sng" algn="ctr">
                      <a:noFill/>
                      <a:prstDash val="sysDot"/>
                      <a:round/>
                      <a:headEnd type="none" w="med" len="med"/>
                      <a:tailEnd type="none" w="med" len="med"/>
                    </a:lnL>
                    <a:lnR w="12700" cap="flat" cmpd="sng" algn="ctr">
                      <a:no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dirty="0">
                          <a:ln>
                            <a:solidFill>
                              <a:schemeClr val="bg1">
                                <a:alpha val="0"/>
                              </a:schemeClr>
                            </a:solidFill>
                          </a:ln>
                          <a:solidFill>
                            <a:schemeClr val="tx1"/>
                          </a:solidFill>
                          <a:latin typeface="+mn-lt"/>
                          <a:ea typeface="+mn-ea"/>
                          <a:cs typeface="+mn-cs"/>
                        </a:rPr>
                        <a:t>Basic: $4.99</a:t>
                      </a:r>
                    </a:p>
                  </a:txBody>
                  <a:tcPr marL="186521" marR="93260" marT="93260" marB="45700">
                    <a:lnL w="12700" cap="flat" cmpd="sng" algn="ctr">
                      <a:noFill/>
                      <a:prstDash val="solid"/>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dirty="0">
                          <a:ln>
                            <a:solidFill>
                              <a:schemeClr val="bg1">
                                <a:alpha val="0"/>
                              </a:schemeClr>
                            </a:solidFill>
                          </a:ln>
                          <a:solidFill>
                            <a:schemeClr val="tx1"/>
                          </a:solidFill>
                          <a:latin typeface="+mn-lt"/>
                          <a:ea typeface="+mn-ea"/>
                          <a:cs typeface="+mn-cs"/>
                        </a:rPr>
                        <a:t>S0: $15</a:t>
                      </a:r>
                      <a:endParaRPr lang="en-US" sz="1300" b="0" i="1" kern="1200" dirty="0">
                        <a:ln>
                          <a:solidFill>
                            <a:schemeClr val="bg1">
                              <a:alpha val="0"/>
                            </a:schemeClr>
                          </a:solidFill>
                        </a:ln>
                        <a:solidFill>
                          <a:schemeClr val="tx1"/>
                        </a:solidFill>
                        <a:latin typeface="+mn-lt"/>
                        <a:ea typeface="+mn-ea"/>
                        <a:cs typeface="+mn-cs"/>
                      </a:endParaRP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dirty="0">
                          <a:ln>
                            <a:solidFill>
                              <a:schemeClr val="bg1">
                                <a:alpha val="0"/>
                              </a:schemeClr>
                            </a:solidFill>
                          </a:ln>
                          <a:solidFill>
                            <a:schemeClr val="tx1"/>
                          </a:solidFill>
                          <a:latin typeface="+mn-lt"/>
                          <a:ea typeface="+mn-ea"/>
                          <a:cs typeface="+mn-cs"/>
                        </a:rPr>
                        <a:t>S1: $30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dirty="0">
                          <a:ln>
                            <a:solidFill>
                              <a:schemeClr val="bg1">
                                <a:alpha val="0"/>
                              </a:schemeClr>
                            </a:solidFill>
                          </a:ln>
                          <a:solidFill>
                            <a:schemeClr val="tx1"/>
                          </a:solidFill>
                          <a:latin typeface="+mn-lt"/>
                          <a:ea typeface="+mn-ea"/>
                          <a:cs typeface="+mn-cs"/>
                        </a:rPr>
                        <a:t>S2: $75</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dirty="0">
                          <a:ln>
                            <a:solidFill>
                              <a:schemeClr val="bg1">
                                <a:alpha val="0"/>
                              </a:schemeClr>
                            </a:solidFill>
                          </a:ln>
                          <a:solidFill>
                            <a:schemeClr val="tx1"/>
                          </a:solidFill>
                          <a:latin typeface="+mn-lt"/>
                          <a:ea typeface="+mn-ea"/>
                          <a:cs typeface="+mn-cs"/>
                        </a:rPr>
                        <a:t>S3: $150</a:t>
                      </a:r>
                    </a:p>
                  </a:txBody>
                  <a:tcPr marL="186521" marR="93260"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l" defTabSz="1243437" rtl="0" eaLnBrk="1" fontAlgn="t" latinLnBrk="0" hangingPunct="1">
                        <a:lnSpc>
                          <a:spcPts val="1200"/>
                        </a:lnSpc>
                        <a:spcBef>
                          <a:spcPts val="0"/>
                        </a:spcBef>
                        <a:spcAft>
                          <a:spcPts val="600"/>
                        </a:spcAft>
                        <a:buClrTx/>
                        <a:buSzTx/>
                        <a:buFontTx/>
                        <a:buNone/>
                        <a:tabLst>
                          <a:tab pos="512763" algn="l"/>
                        </a:tabLst>
                        <a:defRPr/>
                      </a:pPr>
                      <a:r>
                        <a:rPr lang="en-US" sz="1300" b="0" kern="1200" baseline="0" dirty="0">
                          <a:ln>
                            <a:solidFill>
                              <a:schemeClr val="bg1">
                                <a:alpha val="0"/>
                              </a:schemeClr>
                            </a:solidFill>
                          </a:ln>
                          <a:solidFill>
                            <a:schemeClr val="tx1"/>
                          </a:solidFill>
                          <a:latin typeface="+mn-lt"/>
                          <a:ea typeface="+mn-ea"/>
                          <a:cs typeface="+mn-cs"/>
                        </a:rPr>
                        <a:t>P1: $465</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P2: $930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P4: $1,860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P6: $3,720</a:t>
                      </a:r>
                    </a:p>
                    <a:p>
                      <a:pPr marL="0" marR="0" indent="0" algn="l" defTabSz="1243437" rtl="0" eaLnBrk="1" fontAlgn="t" latinLnBrk="0" hangingPunct="1">
                        <a:lnSpc>
                          <a:spcPts val="1200"/>
                        </a:lnSpc>
                        <a:spcBef>
                          <a:spcPts val="0"/>
                        </a:spcBef>
                        <a:spcAft>
                          <a:spcPts val="600"/>
                        </a:spcAft>
                        <a:buClrTx/>
                        <a:buSzTx/>
                        <a:buFontTx/>
                        <a:buNone/>
                        <a:tabLst/>
                        <a:defRPr/>
                      </a:pPr>
                      <a:r>
                        <a:rPr lang="en-US" sz="1300" b="0" kern="1200" baseline="0" dirty="0">
                          <a:ln>
                            <a:solidFill>
                              <a:schemeClr val="bg1">
                                <a:alpha val="0"/>
                              </a:schemeClr>
                            </a:solidFill>
                          </a:ln>
                          <a:solidFill>
                            <a:schemeClr val="tx1"/>
                          </a:solidFill>
                          <a:latin typeface="+mn-lt"/>
                          <a:ea typeface="+mn-ea"/>
                          <a:cs typeface="+mn-cs"/>
                        </a:rPr>
                        <a:t>P11: $7,001</a:t>
                      </a:r>
                    </a:p>
                  </a:txBody>
                  <a:tcPr marL="186521" marR="93260" marT="93260" marB="45700">
                    <a:lnL w="9525" cap="flat" cmpd="sng" algn="ctr">
                      <a:solidFill>
                        <a:schemeClr val="bg1">
                          <a:lumMod val="75000"/>
                        </a:schemeClr>
                      </a:solidFill>
                      <a:prstDash val="sysDot"/>
                      <a:round/>
                      <a:headEnd type="none" w="med" len="med"/>
                      <a:tailEnd type="none" w="med" len="med"/>
                    </a:lnL>
                    <a:lnR w="9525" cap="flat" cmpd="sng" algn="ctr">
                      <a:solidFill>
                        <a:schemeClr val="bg1">
                          <a:lumMod val="75000"/>
                        </a:schemeClr>
                      </a:solidFill>
                      <a:prstDash val="sysDot"/>
                      <a:round/>
                      <a:headEnd type="none" w="med" len="med"/>
                      <a:tailEnd type="none" w="med" len="med"/>
                    </a:lnR>
                    <a:lnT w="9525" cap="flat" cmpd="sng" algn="ctr">
                      <a:solidFill>
                        <a:schemeClr val="bg1">
                          <a:lumMod val="75000"/>
                        </a:schemeClr>
                      </a:solidFill>
                      <a:prstDash val="sysDot"/>
                      <a:round/>
                      <a:headEnd type="none" w="med" len="med"/>
                      <a:tailEnd type="none" w="med" len="med"/>
                    </a:lnT>
                    <a:lnB w="9525" cap="flat" cmpd="sng" algn="ctr">
                      <a:solidFill>
                        <a:schemeClr val="bg1">
                          <a:lumMod val="7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bl>
          </a:graphicData>
        </a:graphic>
      </p:graphicFrame>
      <p:graphicFrame>
        <p:nvGraphicFramePr>
          <p:cNvPr id="3" name="Object 2" hidden="1"/>
          <p:cNvGraphicFramePr>
            <a:graphicFrameLocks noChangeAspect="1"/>
          </p:cNvGraphicFramePr>
          <p:nvPr>
            <p:custDataLst>
              <p:tags r:id="rId2"/>
            </p:custDataLst>
            <p:extLst/>
          </p:nvPr>
        </p:nvGraphicFramePr>
        <p:xfrm>
          <a:off x="4234" y="3077"/>
          <a:ext cx="1587" cy="1587"/>
        </p:xfrm>
        <a:graphic>
          <a:graphicData uri="http://schemas.openxmlformats.org/presentationml/2006/ole">
            <mc:AlternateContent xmlns:mc="http://schemas.openxmlformats.org/markup-compatibility/2006">
              <mc:Choice xmlns:v="urn:schemas-microsoft-com:vml" Requires="v">
                <p:oleObj spid="_x0000_s47146" name="think-cell Slide" r:id="rId5" imgW="360" imgH="360" progId="">
                  <p:embed/>
                </p:oleObj>
              </mc:Choice>
              <mc:Fallback>
                <p:oleObj name="think-cell Slide" r:id="rId5" imgW="360" imgH="360" progId="">
                  <p:embed/>
                  <p:pic>
                    <p:nvPicPr>
                      <p:cNvPr id="3" name="Object 2" hidden="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4" y="3077"/>
                        <a:ext cx="1587" cy="1587"/>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0" name="Title 1"/>
          <p:cNvSpPr>
            <a:spLocks noGrp="1"/>
          </p:cNvSpPr>
          <p:nvPr>
            <p:ph type="title"/>
          </p:nvPr>
        </p:nvSpPr>
        <p:spPr>
          <a:xfrm>
            <a:off x="365760" y="365760"/>
            <a:ext cx="11885512" cy="914400"/>
          </a:xfrm>
        </p:spPr>
        <p:txBody>
          <a:bodyPr lIns="91440" rIns="91440"/>
          <a:lstStyle/>
          <a:p>
            <a:r>
              <a:rPr lang="en-US" sz="4800" dirty="0"/>
              <a:t>SQL Database single-database service tiers</a:t>
            </a:r>
          </a:p>
        </p:txBody>
      </p:sp>
      <p:grpSp>
        <p:nvGrpSpPr>
          <p:cNvPr id="5" name="Group 4"/>
          <p:cNvGrpSpPr/>
          <p:nvPr/>
        </p:nvGrpSpPr>
        <p:grpSpPr>
          <a:xfrm>
            <a:off x="2952192" y="1188416"/>
            <a:ext cx="7688003" cy="357367"/>
            <a:chOff x="2614192" y="1146708"/>
            <a:chExt cx="8546095" cy="427003"/>
          </a:xfrm>
        </p:grpSpPr>
        <p:sp>
          <p:nvSpPr>
            <p:cNvPr id="22" name="Rectangle 21"/>
            <p:cNvSpPr/>
            <p:nvPr/>
          </p:nvSpPr>
          <p:spPr bwMode="auto">
            <a:xfrm>
              <a:off x="8413714" y="1147984"/>
              <a:ext cx="2746573" cy="425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632" kern="0" dirty="0">
                  <a:ln>
                    <a:solidFill>
                      <a:srgbClr val="FFFFFF">
                        <a:alpha val="0"/>
                      </a:srgbClr>
                    </a:solidFill>
                  </a:ln>
                  <a:solidFill>
                    <a:srgbClr val="FFFFFF"/>
                  </a:solidFill>
                  <a:latin typeface="Segoe UI"/>
                </a:rPr>
                <a:t>Premium</a:t>
              </a:r>
              <a:endParaRPr lang="en-US" sz="1632" i="1" kern="0" dirty="0">
                <a:ln>
                  <a:solidFill>
                    <a:srgbClr val="FFFFFF">
                      <a:alpha val="0"/>
                    </a:srgbClr>
                  </a:solidFill>
                </a:ln>
                <a:solidFill>
                  <a:srgbClr val="FFFFFF"/>
                </a:solidFill>
                <a:latin typeface="Segoe UI"/>
              </a:endParaRPr>
            </a:p>
          </p:txBody>
        </p:sp>
        <p:sp>
          <p:nvSpPr>
            <p:cNvPr id="30" name="Rectangle 29"/>
            <p:cNvSpPr/>
            <p:nvPr/>
          </p:nvSpPr>
          <p:spPr bwMode="auto">
            <a:xfrm>
              <a:off x="2614192" y="1146708"/>
              <a:ext cx="2601499" cy="425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632" kern="0" dirty="0">
                  <a:ln>
                    <a:solidFill>
                      <a:srgbClr val="FFFFFF">
                        <a:alpha val="0"/>
                      </a:srgbClr>
                    </a:solidFill>
                  </a:ln>
                  <a:solidFill>
                    <a:srgbClr val="FFFFFF"/>
                  </a:solidFill>
                  <a:latin typeface="Segoe UI"/>
                </a:rPr>
                <a:t>Basic</a:t>
              </a:r>
            </a:p>
          </p:txBody>
        </p:sp>
        <p:sp>
          <p:nvSpPr>
            <p:cNvPr id="33" name="Rectangle 32"/>
            <p:cNvSpPr/>
            <p:nvPr/>
          </p:nvSpPr>
          <p:spPr bwMode="auto">
            <a:xfrm>
              <a:off x="5337025" y="1146708"/>
              <a:ext cx="2955355" cy="4257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632" kern="0" dirty="0">
                  <a:ln>
                    <a:solidFill>
                      <a:srgbClr val="FFFFFF">
                        <a:alpha val="0"/>
                      </a:srgbClr>
                    </a:solidFill>
                  </a:ln>
                  <a:solidFill>
                    <a:srgbClr val="FFFFFF"/>
                  </a:solidFill>
                  <a:latin typeface="Segoe UI"/>
                </a:rPr>
                <a:t>Standard</a:t>
              </a:r>
            </a:p>
          </p:txBody>
        </p:sp>
      </p:grpSp>
      <p:sp>
        <p:nvSpPr>
          <p:cNvPr id="2" name="Rectangle 1"/>
          <p:cNvSpPr/>
          <p:nvPr/>
        </p:nvSpPr>
        <p:spPr>
          <a:xfrm>
            <a:off x="10734067" y="4873258"/>
            <a:ext cx="1432420" cy="1679189"/>
          </a:xfrm>
          <a:prstGeom prst="rect">
            <a:avLst/>
          </a:prstGeom>
        </p:spPr>
        <p:txBody>
          <a:bodyPr wrap="square">
            <a:spAutoFit/>
          </a:bodyPr>
          <a:lstStyle/>
          <a:p>
            <a:pPr defTabSz="932239"/>
            <a:r>
              <a:rPr lang="en-US" sz="1122" dirty="0">
                <a:solidFill>
                  <a:srgbClr val="0072C6"/>
                </a:solidFill>
                <a:latin typeface="Segoe UI"/>
                <a:ea typeface="Times New Roman" panose="02020603050405020304" pitchFamily="18" charset="0"/>
              </a:rPr>
              <a:t>*The 99.99% availability SLA does not apply to the existing Web and Business editions, which will continue to be supported at 99.9% availability.</a:t>
            </a:r>
          </a:p>
        </p:txBody>
      </p:sp>
    </p:spTree>
    <p:extLst>
      <p:ext uri="{BB962C8B-B14F-4D97-AF65-F5344CB8AC3E}">
        <p14:creationId xmlns:p14="http://schemas.microsoft.com/office/powerpoint/2010/main" val="430960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sz="4800" dirty="0">
                <a:solidFill>
                  <a:srgbClr val="0072C6"/>
                </a:solidFill>
              </a:rPr>
              <a:t>Demo</a:t>
            </a:r>
          </a:p>
        </p:txBody>
      </p:sp>
      <p:sp>
        <p:nvSpPr>
          <p:cNvPr id="3" name="Text Placeholder 2"/>
          <p:cNvSpPr>
            <a:spLocks noGrp="1"/>
          </p:cNvSpPr>
          <p:nvPr>
            <p:ph type="body" sz="quarter" idx="10"/>
          </p:nvPr>
        </p:nvSpPr>
        <p:spPr>
          <a:xfrm>
            <a:off x="503237" y="4015422"/>
            <a:ext cx="11704320" cy="822960"/>
          </a:xfrm>
        </p:spPr>
        <p:txBody>
          <a:bodyPr/>
          <a:lstStyle/>
          <a:p>
            <a:r>
              <a:rPr lang="en-US" sz="2400" dirty="0"/>
              <a:t>Implementing SQL Database</a:t>
            </a:r>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278056600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5512" cy="914400"/>
          </a:xfrm>
        </p:spPr>
        <p:txBody>
          <a:bodyPr lIns="91440" rIns="91440"/>
          <a:lstStyle/>
          <a:p>
            <a:r>
              <a:rPr lang="en-US" sz="4800" dirty="0"/>
              <a:t>How is it different from virtual machines?</a:t>
            </a:r>
          </a:p>
        </p:txBody>
      </p:sp>
      <p:sp>
        <p:nvSpPr>
          <p:cNvPr id="16" name="Rectangle 15"/>
          <p:cNvSpPr/>
          <p:nvPr/>
        </p:nvSpPr>
        <p:spPr>
          <a:xfrm>
            <a:off x="2927910" y="1473624"/>
            <a:ext cx="4158494" cy="583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39871" rIns="186494" bIns="139871" rtlCol="0" anchor="ctr">
            <a:noAutofit/>
          </a:bodyPr>
          <a:lstStyle/>
          <a:p>
            <a:pPr defTabSz="932418">
              <a:lnSpc>
                <a:spcPts val="2448"/>
              </a:lnSpc>
            </a:pPr>
            <a:r>
              <a:rPr lang="en-US" sz="2040" dirty="0">
                <a:solidFill>
                  <a:srgbClr val="FFFFFF"/>
                </a:solidFill>
                <a:latin typeface="Segoe UI Light"/>
              </a:rPr>
              <a:t>SQL Server in a virtual machine</a:t>
            </a:r>
          </a:p>
        </p:txBody>
      </p:sp>
      <p:sp>
        <p:nvSpPr>
          <p:cNvPr id="18" name="Rectangle 17"/>
          <p:cNvSpPr/>
          <p:nvPr/>
        </p:nvSpPr>
        <p:spPr>
          <a:xfrm>
            <a:off x="7238984" y="1473624"/>
            <a:ext cx="4158494" cy="583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39871" rIns="186494" bIns="139871" rtlCol="0" anchor="ctr">
            <a:noAutofit/>
          </a:bodyPr>
          <a:lstStyle/>
          <a:p>
            <a:pPr defTabSz="932418">
              <a:lnSpc>
                <a:spcPts val="2448"/>
              </a:lnSpc>
            </a:pPr>
            <a:r>
              <a:rPr lang="en-US" sz="2040" dirty="0">
                <a:solidFill>
                  <a:srgbClr val="FFFFFF"/>
                </a:solidFill>
                <a:latin typeface="Segoe UI Light"/>
              </a:rPr>
              <a:t>Azure SQL Database</a:t>
            </a:r>
          </a:p>
        </p:txBody>
      </p:sp>
      <p:sp>
        <p:nvSpPr>
          <p:cNvPr id="4" name="Rectangle 3"/>
          <p:cNvSpPr/>
          <p:nvPr/>
        </p:nvSpPr>
        <p:spPr>
          <a:xfrm>
            <a:off x="2927910" y="219318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Migrating existing applications with no modifications, or very minor changes  </a:t>
            </a:r>
            <a:endParaRPr lang="en-US" sz="1428" dirty="0">
              <a:solidFill>
                <a:srgbClr val="FFFFFF"/>
              </a:solidFill>
              <a:latin typeface="Segoe UI"/>
            </a:endParaRPr>
          </a:p>
        </p:txBody>
      </p:sp>
      <p:sp>
        <p:nvSpPr>
          <p:cNvPr id="14" name="Rectangle 13"/>
          <p:cNvSpPr/>
          <p:nvPr/>
        </p:nvSpPr>
        <p:spPr>
          <a:xfrm>
            <a:off x="7238984" y="2193180"/>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Applications that need elastic scale and/or reduced infrastructure management overhead</a:t>
            </a:r>
          </a:p>
        </p:txBody>
      </p:sp>
      <p:sp>
        <p:nvSpPr>
          <p:cNvPr id="5" name="Rectangle 4"/>
          <p:cNvSpPr/>
          <p:nvPr/>
        </p:nvSpPr>
        <p:spPr>
          <a:xfrm>
            <a:off x="2927910" y="4135103"/>
            <a:ext cx="4158494" cy="815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Removing CAPEX</a:t>
            </a:r>
          </a:p>
        </p:txBody>
      </p:sp>
      <p:sp>
        <p:nvSpPr>
          <p:cNvPr id="15" name="Rectangle 14"/>
          <p:cNvSpPr/>
          <p:nvPr/>
        </p:nvSpPr>
        <p:spPr>
          <a:xfrm>
            <a:off x="7238984" y="4135105"/>
            <a:ext cx="4158494" cy="8152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Avoiding CAPEX and OPEX</a:t>
            </a:r>
          </a:p>
        </p:txBody>
      </p:sp>
      <p:sp>
        <p:nvSpPr>
          <p:cNvPr id="19" name="Rectangle 18"/>
          <p:cNvSpPr/>
          <p:nvPr/>
        </p:nvSpPr>
        <p:spPr>
          <a:xfrm>
            <a:off x="2927910" y="5109484"/>
            <a:ext cx="4158494" cy="815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Scale up to 80,000 IOPS</a:t>
            </a:r>
          </a:p>
        </p:txBody>
      </p:sp>
      <p:sp>
        <p:nvSpPr>
          <p:cNvPr id="21" name="Rectangle 20"/>
          <p:cNvSpPr/>
          <p:nvPr/>
        </p:nvSpPr>
        <p:spPr>
          <a:xfrm>
            <a:off x="7238984" y="5109484"/>
            <a:ext cx="4158494" cy="81528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Scale out to thousands of databases, </a:t>
            </a:r>
          </a:p>
          <a:p>
            <a:pPr defTabSz="932418">
              <a:lnSpc>
                <a:spcPts val="1836"/>
              </a:lnSpc>
            </a:pPr>
            <a:r>
              <a:rPr lang="en-US" sz="1428" dirty="0">
                <a:gradFill>
                  <a:gsLst>
                    <a:gs pos="2917">
                      <a:srgbClr val="000000"/>
                    </a:gs>
                    <a:gs pos="30000">
                      <a:srgbClr val="000000"/>
                    </a:gs>
                  </a:gsLst>
                  <a:lin ang="5400000" scaled="0"/>
                </a:gradFill>
                <a:latin typeface="Segoe UI"/>
              </a:rPr>
              <a:t>process terabytes of OLTP data</a:t>
            </a:r>
          </a:p>
        </p:txBody>
      </p:sp>
      <p:grpSp>
        <p:nvGrpSpPr>
          <p:cNvPr id="26" name="Group 25"/>
          <p:cNvGrpSpPr/>
          <p:nvPr/>
        </p:nvGrpSpPr>
        <p:grpSpPr>
          <a:xfrm>
            <a:off x="461697" y="2193180"/>
            <a:ext cx="2303757" cy="3731589"/>
            <a:chOff x="593933" y="2150372"/>
            <a:chExt cx="2116678" cy="3658753"/>
          </a:xfrm>
        </p:grpSpPr>
        <p:sp>
          <p:nvSpPr>
            <p:cNvPr id="12" name="Rectangle 11"/>
            <p:cNvSpPr/>
            <p:nvPr/>
          </p:nvSpPr>
          <p:spPr>
            <a:xfrm>
              <a:off x="593933" y="215037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040" dirty="0">
                  <a:solidFill>
                    <a:srgbClr val="FFFFFF"/>
                  </a:solidFill>
                  <a:latin typeface="Segoe UI Light"/>
                </a:rPr>
                <a:t>Best for</a:t>
              </a:r>
            </a:p>
          </p:txBody>
        </p:sp>
        <p:sp>
          <p:nvSpPr>
            <p:cNvPr id="13" name="Rectangle 12"/>
            <p:cNvSpPr/>
            <p:nvPr/>
          </p:nvSpPr>
          <p:spPr>
            <a:xfrm>
              <a:off x="593933" y="4054392"/>
              <a:ext cx="2116678" cy="799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040" dirty="0">
                  <a:solidFill>
                    <a:srgbClr val="FFFFFF"/>
                  </a:solidFill>
                  <a:latin typeface="Segoe UI Light"/>
                </a:rPr>
                <a:t>TCO benefits</a:t>
              </a:r>
            </a:p>
          </p:txBody>
        </p:sp>
        <p:sp>
          <p:nvSpPr>
            <p:cNvPr id="20" name="Rectangle 19"/>
            <p:cNvSpPr/>
            <p:nvPr/>
          </p:nvSpPr>
          <p:spPr>
            <a:xfrm>
              <a:off x="593933" y="5009753"/>
              <a:ext cx="2116678" cy="799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defTabSz="932418"/>
              <a:r>
                <a:rPr lang="en-US" sz="2040" dirty="0">
                  <a:solidFill>
                    <a:srgbClr val="FFFFFF"/>
                  </a:solidFill>
                  <a:latin typeface="Segoe UI Light"/>
                </a:rPr>
                <a:t>Scalability</a:t>
              </a:r>
            </a:p>
          </p:txBody>
        </p:sp>
        <p:sp>
          <p:nvSpPr>
            <p:cNvPr id="23" name="Rectangle 22"/>
            <p:cNvSpPr/>
            <p:nvPr/>
          </p:nvSpPr>
          <p:spPr>
            <a:xfrm>
              <a:off x="593933" y="310238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6494" tIns="139871" rIns="186494" bIns="139871" rtlCol="0" anchor="ctr">
              <a:noAutofit/>
            </a:bodyPr>
            <a:lstStyle/>
            <a:p>
              <a:pPr marL="407932" indent="-407932" defTabSz="932418"/>
              <a:r>
                <a:rPr lang="en-US" sz="2040" dirty="0">
                  <a:solidFill>
                    <a:srgbClr val="FFFFFF"/>
                  </a:solidFill>
                  <a:latin typeface="Segoe UI Light"/>
                </a:rPr>
                <a:t>Resources</a:t>
              </a:r>
            </a:p>
          </p:txBody>
        </p:sp>
      </p:grpSp>
      <p:sp>
        <p:nvSpPr>
          <p:cNvPr id="22" name="Rectangle 21"/>
          <p:cNvSpPr/>
          <p:nvPr/>
        </p:nvSpPr>
        <p:spPr>
          <a:xfrm>
            <a:off x="2927910" y="316414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IT has adequate resources and bandwidth for support and maintenance</a:t>
            </a:r>
            <a:endParaRPr lang="en-US" sz="1428" dirty="0">
              <a:solidFill>
                <a:srgbClr val="FFFFFF"/>
              </a:solidFill>
              <a:latin typeface="Segoe UI"/>
            </a:endParaRPr>
          </a:p>
        </p:txBody>
      </p:sp>
      <p:sp>
        <p:nvSpPr>
          <p:cNvPr id="24" name="Rectangle 23"/>
          <p:cNvSpPr/>
          <p:nvPr/>
        </p:nvSpPr>
        <p:spPr>
          <a:xfrm>
            <a:off x="7238984" y="3164142"/>
            <a:ext cx="4158494" cy="8118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6521" tIns="186521" rIns="93260" bIns="93260" rtlCol="0" anchor="t" anchorCtr="0">
            <a:noAutofit/>
          </a:bodyPr>
          <a:lstStyle/>
          <a:p>
            <a:pPr defTabSz="932418">
              <a:lnSpc>
                <a:spcPts val="1836"/>
              </a:lnSpc>
            </a:pPr>
            <a:r>
              <a:rPr lang="en-US" sz="1428" dirty="0">
                <a:gradFill>
                  <a:gsLst>
                    <a:gs pos="2917">
                      <a:srgbClr val="000000"/>
                    </a:gs>
                    <a:gs pos="30000">
                      <a:srgbClr val="000000"/>
                    </a:gs>
                  </a:gsLst>
                  <a:lin ang="5400000" scaled="0"/>
                </a:gradFill>
                <a:latin typeface="Segoe UI"/>
              </a:rPr>
              <a:t>Customer does not want to add additional IT resources for support and maintenance</a:t>
            </a:r>
            <a:endParaRPr lang="en-US" sz="1428" dirty="0">
              <a:solidFill>
                <a:srgbClr val="FFFFFF"/>
              </a:solidFill>
              <a:latin typeface="Segoe UI"/>
            </a:endParaRPr>
          </a:p>
        </p:txBody>
      </p:sp>
    </p:spTree>
    <p:extLst>
      <p:ext uri="{BB962C8B-B14F-4D97-AF65-F5344CB8AC3E}">
        <p14:creationId xmlns:p14="http://schemas.microsoft.com/office/powerpoint/2010/main" val="37484856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12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 id="{43784636-C7B7-4B39-ABEF-3DEBEB0DFB97}" vid="{EE3B2A93-EA86-4EAA-999D-CB8D5BEA51E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d69996e1-3d61-4686-9b63-f1b855c596ab" Revision="1" Stencil="7276b9ef-3953-4dce-a89b-ed85f20b8b93" StencilVersion="1.0"/>
</Control>
</file>

<file path=customXml/item10.xml><?xml version="1.0" encoding="utf-8"?>
<Control xmlns="http://schemas.microsoft.com/VisualStudio/2011/storyboarding/control">
  <Id Name="d69996e1-3d61-4686-9b63-f1b855c596ab" Revision="1" Stencil="7276b9ef-3953-4dce-a89b-ed85f20b8b93" StencilVersion="1.0"/>
</Control>
</file>

<file path=customXml/item11.xml><?xml version="1.0" encoding="utf-8"?>
<?mso-contentType ?>
<FormTemplates xmlns="http://schemas.microsoft.com/sharepoint/v3/contenttype/forms">
  <Display>DocumentLibraryForm</Display>
  <Edit>DocumentLibraryForm</Edit>
  <New>DocumentLibraryForm</New>
</FormTemplates>
</file>

<file path=customXml/item12.xml><?xml version="1.0" encoding="utf-8"?>
<Control xmlns="http://schemas.microsoft.com/VisualStudio/2011/storyboarding/control">
  <Id Name="a53d73d2-368b-429e-b817-1324eec1382c" Revision="1" Stencil="7276b9ef-3953-4dce-a89b-ed85f20b8b93" StencilVersion="1.0"/>
</Control>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369f9055-6b6c-48b9-9320-5df2d46c430a" Revision="1" Stencil="7276b9ef-3953-4dce-a89b-ed85f20b8b93" StencilVersion="1.0"/>
</Control>
</file>

<file path=customXml/item16.xml><?xml version="1.0" encoding="utf-8"?>
<Control xmlns="http://schemas.microsoft.com/VisualStudio/2011/storyboarding/control">
  <Id Name="d69996e1-3d61-4686-9b63-f1b855c596ab" Revision="1" Stencil="7276b9ef-3953-4dce-a89b-ed85f20b8b93" StencilVersion="1.0"/>
</Control>
</file>

<file path=customXml/item17.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369f9055-6b6c-48b9-9320-5df2d46c430a"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a2191c86-fc50-4add-948c-129f6b5a88d8"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fb22c541-ded0-47fa-8877-83a4c2d16227" Revision="1" Stencil="7276b9ef-3953-4dce-a89b-ed85f20b8b93" StencilVersion="1.0"/>
</Control>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369f9055-6b6c-48b9-9320-5df2d46c430a" Revision="1" Stencil="7276b9ef-3953-4dce-a89b-ed85f20b8b93" StencilVersion="1.0"/>
</Control>
</file>

<file path=customXml/item26.xml><?xml version="1.0" encoding="utf-8"?>
<Control xmlns="http://schemas.microsoft.com/VisualStudio/2011/storyboarding/control">
  <Id Name="a2191c86-fc50-4add-948c-129f6b5a88d8" Revision="1" Stencil="7276b9ef-3953-4dce-a89b-ed85f20b8b93" StencilVersion="1.0"/>
</Control>
</file>

<file path=customXml/item27.xml><?xml version="1.0" encoding="utf-8"?>
<Control xmlns="http://schemas.microsoft.com/VisualStudio/2011/storyboarding/control">
  <Id Name="fb22c541-ded0-47fa-8877-83a4c2d16227"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fb22c541-ded0-47fa-8877-83a4c2d16227" Revision="1" Stencil="7276b9ef-3953-4dce-a89b-ed85f20b8b93" StencilVersion="1.0"/>
</Control>
</file>

<file path=customXml/item3.xml><?xml version="1.0" encoding="utf-8"?>
<Control xmlns="http://schemas.microsoft.com/VisualStudio/2011/storyboarding/control">
  <Id Name="a53d73d2-368b-429e-b817-1324eec1382c" Revision="1" Stencil="7276b9ef-3953-4dce-a89b-ed85f20b8b93" StencilVersion="1.0"/>
</Control>
</file>

<file path=customXml/item30.xml><?xml version="1.0" encoding="utf-8"?>
<Control xmlns="http://schemas.microsoft.com/VisualStudio/2011/storyboarding/control">
  <Id Name="369f9055-6b6c-48b9-9320-5df2d46c430a" Revision="1" Stencil="7276b9ef-3953-4dce-a89b-ed85f20b8b93" StencilVersion="1.0"/>
</Control>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d69996e1-3d61-4686-9b63-f1b855c596ab"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369f9055-6b6c-48b9-9320-5df2d46c430a" Revision="1" Stencil="7276b9ef-3953-4dce-a89b-ed85f20b8b93" StencilVersion="1.0"/>
</Control>
</file>

<file path=customXml/itemProps1.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10.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4.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15.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6.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7.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8.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9.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20.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1.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2.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3.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4.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5.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7.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8.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9.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30.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31.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32.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33.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F990F116-B58F-4255-B05B-DA3808E0E5C6}">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83cd2334-221a-48c3-9034-bfd1542dfe28"/>
    <ds:schemaRef ds:uri="http://purl.org/dc/elements/1.1/"/>
    <ds:schemaRef ds:uri="http://www.w3.org/XML/1998/namespace"/>
  </ds:schemaRefs>
</ds:datastoreItem>
</file>

<file path=customXml/itemProps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7.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8.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9.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8785</TotalTime>
  <Words>3049</Words>
  <Application>Microsoft Office PowerPoint</Application>
  <PresentationFormat>Custom</PresentationFormat>
  <Paragraphs>534</Paragraphs>
  <Slides>51</Slides>
  <Notes>22</Notes>
  <HiddenSlides>8</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51</vt:i4>
      </vt:variant>
    </vt:vector>
  </HeadingPairs>
  <TitlesOfParts>
    <vt:vector size="68" baseType="lpstr">
      <vt:lpstr>MS PGothic</vt:lpstr>
      <vt:lpstr>Arial</vt:lpstr>
      <vt:lpstr>Calibri</vt:lpstr>
      <vt:lpstr>Consolas</vt:lpstr>
      <vt:lpstr>Segoe Pro</vt:lpstr>
      <vt:lpstr>Segoe Pro Light</vt:lpstr>
      <vt:lpstr>Segoe Pro Semibold</vt:lpstr>
      <vt:lpstr>Segoe Semibold</vt:lpstr>
      <vt:lpstr>Segoe UI</vt:lpstr>
      <vt:lpstr>Segoe UI Light</vt:lpstr>
      <vt:lpstr>Segoe UI Semibold</vt:lpstr>
      <vt:lpstr>Times New Roman</vt:lpstr>
      <vt:lpstr>Wingdings</vt:lpstr>
      <vt:lpstr>WHITE TEMPLATE</vt:lpstr>
      <vt:lpstr>STB Product Families 2015</vt:lpstr>
      <vt:lpstr>1_5-30610_Microsoft_Ignite_Keynote_Template</vt:lpstr>
      <vt:lpstr>think-cell Slide</vt:lpstr>
      <vt:lpstr>Design and Implement  Cloud Data Platform Solutions</vt:lpstr>
      <vt:lpstr>PowerPoint Presentation</vt:lpstr>
      <vt:lpstr>Agenda</vt:lpstr>
      <vt:lpstr>In this module</vt:lpstr>
      <vt:lpstr>Data platform continuum</vt:lpstr>
      <vt:lpstr>What is SQL Database</vt:lpstr>
      <vt:lpstr>SQL Database single-database service tiers</vt:lpstr>
      <vt:lpstr>Demo</vt:lpstr>
      <vt:lpstr>How is it different from virtual machines?</vt:lpstr>
      <vt:lpstr>Canonical cloud app architecture</vt:lpstr>
      <vt:lpstr>Common database scalability patterns</vt:lpstr>
      <vt:lpstr>Scalability options in Azure SQL Database</vt:lpstr>
      <vt:lpstr>Elastic databases</vt:lpstr>
      <vt:lpstr>Targeting applications with Azure SQL Database</vt:lpstr>
      <vt:lpstr>Managing large numbers of databases</vt:lpstr>
      <vt:lpstr>PowerPoint Presentation</vt:lpstr>
      <vt:lpstr>PowerPoint Presentation</vt:lpstr>
      <vt:lpstr>What is difficult about building SaaS?</vt:lpstr>
      <vt:lpstr>Elastic databases at a glance</vt:lpstr>
      <vt:lpstr>Concepts</vt:lpstr>
      <vt:lpstr>Performance settings</vt:lpstr>
      <vt:lpstr>Demo</vt:lpstr>
      <vt:lpstr>Creating an elastic database pool</vt:lpstr>
      <vt:lpstr>Define the elastic database pool</vt:lpstr>
      <vt:lpstr>Configure the performance</vt:lpstr>
      <vt:lpstr>Configuration is complete</vt:lpstr>
      <vt:lpstr>Add and remove databases from a pool</vt:lpstr>
      <vt:lpstr>Adding alerts</vt:lpstr>
      <vt:lpstr>Hands-on Lab</vt:lpstr>
      <vt:lpstr>Elastic database tools</vt:lpstr>
      <vt:lpstr>Elastic database jobs overview</vt:lpstr>
      <vt:lpstr>Getting started with elastic database jobs</vt:lpstr>
      <vt:lpstr>Enter in the job credentials used for services</vt:lpstr>
      <vt:lpstr>Add a new elastic job for the resource group</vt:lpstr>
      <vt:lpstr>Elastic database job dependencies</vt:lpstr>
      <vt:lpstr>Creating a job</vt:lpstr>
      <vt:lpstr>Checking job status</vt:lpstr>
      <vt:lpstr>Sharding</vt:lpstr>
      <vt:lpstr>When is sharding the right consideration?</vt:lpstr>
      <vt:lpstr>Performance</vt:lpstr>
      <vt:lpstr>Performance predictability</vt:lpstr>
      <vt:lpstr>Database Transaction Unit – DTU</vt:lpstr>
      <vt:lpstr>Azure SQL Database Benchmark – ASDB </vt:lpstr>
      <vt:lpstr>Resource monitoring</vt:lpstr>
      <vt:lpstr>Service Tier Advisor</vt:lpstr>
      <vt:lpstr>Overview</vt:lpstr>
      <vt:lpstr>Recommended Perf Level Constraints</vt:lpstr>
      <vt:lpstr>Service Tier Advisor Components</vt:lpstr>
      <vt:lpstr>Feature Usage Analysis</vt:lpstr>
      <vt:lpstr>Resource consumption analysis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Dandy Weyn</dc:creator>
  <cp:keywords>Design and Implement Cloud Data Platform Solutions</cp:keywords>
  <dc:description>Template: Maryfj_x000d_
Formatting: _x000d_
Audience Type:</dc:description>
  <cp:lastModifiedBy>Rupayan Banerjee</cp:lastModifiedBy>
  <cp:revision>309</cp:revision>
  <dcterms:created xsi:type="dcterms:W3CDTF">2015-06-04T21:40:17Z</dcterms:created>
  <dcterms:modified xsi:type="dcterms:W3CDTF">2016-04-12T12:51:17Z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